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3" r:id="rId4"/>
    <p:sldId id="294" r:id="rId5"/>
    <p:sldId id="295" r:id="rId6"/>
    <p:sldId id="296" r:id="rId7"/>
    <p:sldId id="297" r:id="rId8"/>
    <p:sldId id="298" r:id="rId9"/>
    <p:sldId id="313" r:id="rId10"/>
    <p:sldId id="312"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4ED2E-B320-4387-8EF3-75D4E990659E}" v="9" dt="2024-11-12T18:41:05.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4694"/>
  </p:normalViewPr>
  <p:slideViewPr>
    <p:cSldViewPr snapToGrid="0">
      <p:cViewPr varScale="1">
        <p:scale>
          <a:sx n="117" d="100"/>
          <a:sy n="117" d="100"/>
        </p:scale>
        <p:origin x="1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C4F1-D0D1-22F0-C1A2-2D613788C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B8A7F-4125-711A-DEBE-AC54D2607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0C045-DFDF-B527-E4DC-71C1714E6E39}"/>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5" name="Footer Placeholder 4">
            <a:extLst>
              <a:ext uri="{FF2B5EF4-FFF2-40B4-BE49-F238E27FC236}">
                <a16:creationId xmlns:a16="http://schemas.microsoft.com/office/drawing/2014/main" id="{AE5437A2-357A-60E9-7A0F-2BC31399F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A9D36-2D39-6C8E-B0F0-76DA0A746164}"/>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283064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8045-67F9-F0C6-2D0F-99BFDD9B6F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E46338-E7E3-0716-5FBB-194E02831C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BFBAD-AD59-E603-ED71-2F07D256B759}"/>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5" name="Footer Placeholder 4">
            <a:extLst>
              <a:ext uri="{FF2B5EF4-FFF2-40B4-BE49-F238E27FC236}">
                <a16:creationId xmlns:a16="http://schemas.microsoft.com/office/drawing/2014/main" id="{43AC0A3A-2BAE-6DA8-4A7A-1BA51654F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C2A0F-EECD-EB75-2D40-13746F1EA3CE}"/>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1831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32E85-BB4C-4505-65F0-BDD638146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FA5F2-B0B2-42E1-634E-015958F34F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3D528-865F-FB7A-ED07-E673B9068307}"/>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5" name="Footer Placeholder 4">
            <a:extLst>
              <a:ext uri="{FF2B5EF4-FFF2-40B4-BE49-F238E27FC236}">
                <a16:creationId xmlns:a16="http://schemas.microsoft.com/office/drawing/2014/main" id="{F26400FD-5584-552A-B776-A7F6AF484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124AE-D0C1-9FE7-4A92-80BFC68CDE98}"/>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7755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AD4A-CCB1-3221-A5FC-5FE17B039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E6D32-E6AA-CAF7-F07C-9D6350229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79D87-59CE-295A-EF48-B5B73F6968FF}"/>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5" name="Footer Placeholder 4">
            <a:extLst>
              <a:ext uri="{FF2B5EF4-FFF2-40B4-BE49-F238E27FC236}">
                <a16:creationId xmlns:a16="http://schemas.microsoft.com/office/drawing/2014/main" id="{9D03F3CD-B8BF-36CB-FF65-AB6B63C7A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FA7F1-337C-664F-DAEF-508840F5FC34}"/>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402559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B2EF-747D-6BF5-6512-A318315507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332C5-0E1A-337C-81F3-B45D67FC2B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E14EF7-B228-53E8-7928-F51CCA6DD8F7}"/>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5" name="Footer Placeholder 4">
            <a:extLst>
              <a:ext uri="{FF2B5EF4-FFF2-40B4-BE49-F238E27FC236}">
                <a16:creationId xmlns:a16="http://schemas.microsoft.com/office/drawing/2014/main" id="{24316A3A-3B5F-5D48-2F52-5A5444AE7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37691-C068-243D-99D4-694064988628}"/>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344821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D3E0-E78E-0DF7-C440-1EC46D17F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62D22-0B0F-F7EF-8E3C-82073AF7F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0D0C8-1555-1C5C-EA60-287C24184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7A89B-087C-CFC8-1A02-2E7BBF79CF0C}"/>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6" name="Footer Placeholder 5">
            <a:extLst>
              <a:ext uri="{FF2B5EF4-FFF2-40B4-BE49-F238E27FC236}">
                <a16:creationId xmlns:a16="http://schemas.microsoft.com/office/drawing/2014/main" id="{38B60A32-3FF7-72C0-6DDA-87BD71BA9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CA8F2-7034-069B-3C1E-A4507B0A0197}"/>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332755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E291-4ABB-6342-6ED3-992F9C209E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4E1D1-2FB7-1A33-4E1A-149DDA0C7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734E67-5740-42AA-47CE-B1651386D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8C8FE-15A3-A1F7-708D-63CBE12C6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ED03E2-5DE6-C347-08E0-6C1D2262D8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CBE2A5-D7FC-0957-C5F8-8DB2F72D4272}"/>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8" name="Footer Placeholder 7">
            <a:extLst>
              <a:ext uri="{FF2B5EF4-FFF2-40B4-BE49-F238E27FC236}">
                <a16:creationId xmlns:a16="http://schemas.microsoft.com/office/drawing/2014/main" id="{D7CF2D36-E7D4-9E19-B9AA-4689A40E37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85CFE2-F140-E172-9CF4-BEA1BC8AF172}"/>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92934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E7E34-5414-4DA5-F784-5A63918AA0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B2D273-3E36-17CB-9681-4810E303B685}"/>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4" name="Footer Placeholder 3">
            <a:extLst>
              <a:ext uri="{FF2B5EF4-FFF2-40B4-BE49-F238E27FC236}">
                <a16:creationId xmlns:a16="http://schemas.microsoft.com/office/drawing/2014/main" id="{FF1F19E2-D35E-80DF-3998-833EEA292F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C80C83-9431-9DF5-8E58-D69E129FB2FE}"/>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81332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ED1C2-2DA7-8A80-C292-02F6F64A1277}"/>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3" name="Footer Placeholder 2">
            <a:extLst>
              <a:ext uri="{FF2B5EF4-FFF2-40B4-BE49-F238E27FC236}">
                <a16:creationId xmlns:a16="http://schemas.microsoft.com/office/drawing/2014/main" id="{444F8197-440C-9258-32FE-ABDC11C2D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8DA0E-E425-FDAB-5447-0CD18D425E25}"/>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109539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0708-2247-11A7-C5D4-40C314219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578A54-3E17-D6A2-6281-9D6B26F0E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1FC660-F30A-EE0A-F6C0-BEA5A7E7F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E2FF0-A494-A4D8-AEE5-487B3C3B04F0}"/>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6" name="Footer Placeholder 5">
            <a:extLst>
              <a:ext uri="{FF2B5EF4-FFF2-40B4-BE49-F238E27FC236}">
                <a16:creationId xmlns:a16="http://schemas.microsoft.com/office/drawing/2014/main" id="{1707FF02-C4DD-AC5B-AA7B-3EB1669BC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A6345-7483-C86D-90E2-87ECF82627E4}"/>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142839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2A-EDA5-A7F1-5DE4-5A66122B1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165F35-32E4-20FF-C5E2-9FE7CDE4F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7B0CB1-5B93-2A81-766A-2C3DE95D4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55AFF-5519-1C6E-D6CB-306301B43EF7}"/>
              </a:ext>
            </a:extLst>
          </p:cNvPr>
          <p:cNvSpPr>
            <a:spLocks noGrp="1"/>
          </p:cNvSpPr>
          <p:nvPr>
            <p:ph type="dt" sz="half" idx="10"/>
          </p:nvPr>
        </p:nvSpPr>
        <p:spPr/>
        <p:txBody>
          <a:bodyPr/>
          <a:lstStyle/>
          <a:p>
            <a:fld id="{324CA927-6287-4B7A-8BFE-FF5DD7CF94C7}" type="datetimeFigureOut">
              <a:rPr lang="en-US" smtClean="0"/>
              <a:t>3/6/26</a:t>
            </a:fld>
            <a:endParaRPr lang="en-US"/>
          </a:p>
        </p:txBody>
      </p:sp>
      <p:sp>
        <p:nvSpPr>
          <p:cNvPr id="6" name="Footer Placeholder 5">
            <a:extLst>
              <a:ext uri="{FF2B5EF4-FFF2-40B4-BE49-F238E27FC236}">
                <a16:creationId xmlns:a16="http://schemas.microsoft.com/office/drawing/2014/main" id="{0458A58D-4EB4-2534-3592-49B4F322D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A446A-BACF-FE46-ACAA-4825385B1BFE}"/>
              </a:ext>
            </a:extLst>
          </p:cNvPr>
          <p:cNvSpPr>
            <a:spLocks noGrp="1"/>
          </p:cNvSpPr>
          <p:nvPr>
            <p:ph type="sldNum" sz="quarter" idx="12"/>
          </p:nvPr>
        </p:nvSpPr>
        <p:spPr/>
        <p:txBody>
          <a:bodyPr/>
          <a:lstStyle/>
          <a:p>
            <a:fld id="{55CD8599-62E7-48BC-927F-4E13DBBD80D0}" type="slidenum">
              <a:rPr lang="en-US" smtClean="0"/>
              <a:t>‹#›</a:t>
            </a:fld>
            <a:endParaRPr lang="en-US"/>
          </a:p>
        </p:txBody>
      </p:sp>
    </p:spTree>
    <p:extLst>
      <p:ext uri="{BB962C8B-B14F-4D97-AF65-F5344CB8AC3E}">
        <p14:creationId xmlns:p14="http://schemas.microsoft.com/office/powerpoint/2010/main" val="9101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AA5CCE-D823-2EED-142F-7EA736436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518300-F0EF-60E6-F39E-B917E760B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A2D4C-47C0-1FEB-18BA-CE2D6AC5A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4CA927-6287-4B7A-8BFE-FF5DD7CF94C7}" type="datetimeFigureOut">
              <a:rPr lang="en-US" smtClean="0"/>
              <a:t>3/6/26</a:t>
            </a:fld>
            <a:endParaRPr lang="en-US"/>
          </a:p>
        </p:txBody>
      </p:sp>
      <p:sp>
        <p:nvSpPr>
          <p:cNvPr id="5" name="Footer Placeholder 4">
            <a:extLst>
              <a:ext uri="{FF2B5EF4-FFF2-40B4-BE49-F238E27FC236}">
                <a16:creationId xmlns:a16="http://schemas.microsoft.com/office/drawing/2014/main" id="{11D222FB-1F37-D261-2232-8270ABF49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B24A49-8267-946F-78D7-6512791A4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CD8599-62E7-48BC-927F-4E13DBBD80D0}" type="slidenum">
              <a:rPr lang="en-US" smtClean="0"/>
              <a:t>‹#›</a:t>
            </a:fld>
            <a:endParaRPr lang="en-US"/>
          </a:p>
        </p:txBody>
      </p:sp>
    </p:spTree>
    <p:extLst>
      <p:ext uri="{BB962C8B-B14F-4D97-AF65-F5344CB8AC3E}">
        <p14:creationId xmlns:p14="http://schemas.microsoft.com/office/powerpoint/2010/main" val="3194405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B3A105B0-080F-4D5B-54DC-091F9E31A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194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D2C3F-0146-20D0-4E19-19F6150270BD}"/>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9FF3F5AD-5DF2-73C0-B339-B8B8F4007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16E4FF25-AC68-5561-E2D0-FD4B82FEC854}"/>
              </a:ext>
            </a:extLst>
          </p:cNvPr>
          <p:cNvSpPr txBox="1"/>
          <p:nvPr/>
        </p:nvSpPr>
        <p:spPr>
          <a:xfrm>
            <a:off x="3445165" y="1077026"/>
            <a:ext cx="8746835" cy="4462760"/>
          </a:xfrm>
          <a:prstGeom prst="rect">
            <a:avLst/>
          </a:prstGeom>
          <a:noFill/>
        </p:spPr>
        <p:txBody>
          <a:bodyPr wrap="square">
            <a:spAutoFit/>
          </a:bodyPr>
          <a:lstStyle/>
          <a:p>
            <a:pPr marL="342900" marR="0" lvl="0" indent="-342900">
              <a:buFont typeface="Symbol" panose="05050102010706020507" pitchFamily="18" charset="2"/>
              <a:buChar char=""/>
            </a:pPr>
            <a:r>
              <a:rPr lang="en-US" sz="4000" dirty="0">
                <a:solidFill>
                  <a:schemeClr val="bg1"/>
                </a:solidFill>
                <a:effectLst/>
                <a:latin typeface="Century Gothic" panose="020B0502020202020204" pitchFamily="34" charset="0"/>
                <a:ea typeface="Times New Roman" panose="02020603050405020304" pitchFamily="18" charset="0"/>
              </a:rPr>
              <a:t>Win them to </a:t>
            </a:r>
            <a:r>
              <a:rPr lang="en-US" sz="4000" b="1" u="sng" dirty="0">
                <a:solidFill>
                  <a:srgbClr val="FFFF00"/>
                </a:solidFill>
                <a:effectLst/>
                <a:latin typeface="Century Gothic" panose="020B0502020202020204" pitchFamily="34" charset="0"/>
                <a:ea typeface="Times New Roman" panose="02020603050405020304" pitchFamily="18" charset="0"/>
              </a:rPr>
              <a:t>you</a:t>
            </a:r>
            <a:r>
              <a:rPr lang="en-US" sz="4000" dirty="0">
                <a:solidFill>
                  <a:schemeClr val="bg1"/>
                </a:solidFill>
                <a:effectLst/>
                <a:latin typeface="Century Gothic" panose="020B0502020202020204" pitchFamily="34" charset="0"/>
                <a:ea typeface="Times New Roman" panose="02020603050405020304" pitchFamily="18" charset="0"/>
              </a:rPr>
              <a:t>. </a:t>
            </a:r>
          </a:p>
          <a:p>
            <a:pPr marR="0" lvl="0"/>
            <a:endParaRPr lang="en-US" sz="44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4000" dirty="0">
                <a:solidFill>
                  <a:schemeClr val="bg1"/>
                </a:solidFill>
                <a:effectLst/>
                <a:latin typeface="Century Gothic" panose="020B0502020202020204" pitchFamily="34" charset="0"/>
                <a:ea typeface="Times New Roman" panose="02020603050405020304" pitchFamily="18" charset="0"/>
              </a:rPr>
              <a:t>Win them to your </a:t>
            </a:r>
            <a:r>
              <a:rPr lang="en-US" sz="4000" b="1" u="sng" dirty="0">
                <a:solidFill>
                  <a:srgbClr val="FFFF00"/>
                </a:solidFill>
                <a:effectLst/>
                <a:latin typeface="Century Gothic" panose="020B0502020202020204" pitchFamily="34" charset="0"/>
                <a:ea typeface="Times New Roman" panose="02020603050405020304" pitchFamily="18" charset="0"/>
              </a:rPr>
              <a:t>group</a:t>
            </a:r>
            <a:r>
              <a:rPr lang="en-US" sz="4000" dirty="0">
                <a:solidFill>
                  <a:schemeClr val="bg1"/>
                </a:solidFill>
                <a:effectLst/>
                <a:latin typeface="Century Gothic" panose="020B0502020202020204" pitchFamily="34" charset="0"/>
                <a:ea typeface="Times New Roman" panose="02020603050405020304" pitchFamily="18" charset="0"/>
              </a:rPr>
              <a:t> of Christian friends, your </a:t>
            </a:r>
            <a:r>
              <a:rPr lang="en-US" sz="4000" b="1" u="sng" dirty="0">
                <a:solidFill>
                  <a:srgbClr val="FFFF00"/>
                </a:solidFill>
                <a:effectLst/>
                <a:latin typeface="Century Gothic" panose="020B0502020202020204" pitchFamily="34" charset="0"/>
                <a:ea typeface="Times New Roman" panose="02020603050405020304" pitchFamily="18" charset="0"/>
              </a:rPr>
              <a:t>church</a:t>
            </a:r>
            <a:r>
              <a:rPr lang="en-US" sz="4000" dirty="0">
                <a:solidFill>
                  <a:schemeClr val="bg1"/>
                </a:solidFill>
                <a:effectLst/>
                <a:latin typeface="Century Gothic" panose="020B0502020202020204" pitchFamily="34" charset="0"/>
                <a:ea typeface="Times New Roman" panose="02020603050405020304" pitchFamily="18" charset="0"/>
              </a:rPr>
              <a:t>, </a:t>
            </a:r>
          </a:p>
          <a:p>
            <a:pPr marR="0" lvl="0"/>
            <a:r>
              <a:rPr lang="en-US" sz="4000" dirty="0">
                <a:solidFill>
                  <a:schemeClr val="bg1"/>
                </a:solidFill>
                <a:latin typeface="Century Gothic" panose="020B0502020202020204" pitchFamily="34" charset="0"/>
                <a:ea typeface="Times New Roman" panose="02020603050405020304" pitchFamily="18" charset="0"/>
              </a:rPr>
              <a:t>  </a:t>
            </a:r>
            <a:r>
              <a:rPr lang="en-US" sz="4000" dirty="0">
                <a:solidFill>
                  <a:schemeClr val="bg1"/>
                </a:solidFill>
                <a:effectLst/>
                <a:latin typeface="Century Gothic" panose="020B0502020202020204" pitchFamily="34" charset="0"/>
                <a:ea typeface="Times New Roman" panose="02020603050405020304" pitchFamily="18" charset="0"/>
              </a:rPr>
              <a:t>or your small group.</a:t>
            </a:r>
          </a:p>
          <a:p>
            <a:pPr marR="0" lvl="0"/>
            <a:r>
              <a:rPr lang="en-US" sz="4000" dirty="0">
                <a:solidFill>
                  <a:schemeClr val="bg1"/>
                </a:solidFill>
                <a:effectLst/>
                <a:latin typeface="Century Gothic" panose="020B0502020202020204" pitchFamily="34" charset="0"/>
                <a:ea typeface="Times New Roman" panose="02020603050405020304" pitchFamily="18" charset="0"/>
              </a:rPr>
              <a:t> </a:t>
            </a:r>
            <a:endParaRPr lang="en-US" sz="44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4000" dirty="0">
                <a:solidFill>
                  <a:schemeClr val="bg1"/>
                </a:solidFill>
                <a:effectLst/>
                <a:latin typeface="Century Gothic" panose="020B0502020202020204" pitchFamily="34" charset="0"/>
                <a:ea typeface="Times New Roman" panose="02020603050405020304" pitchFamily="18" charset="0"/>
              </a:rPr>
              <a:t>Win them to </a:t>
            </a:r>
            <a:r>
              <a:rPr lang="en-US" sz="4000" b="1" u="sng" dirty="0">
                <a:solidFill>
                  <a:srgbClr val="FFFF00"/>
                </a:solidFill>
                <a:effectLst/>
                <a:latin typeface="Century Gothic" panose="020B0502020202020204" pitchFamily="34" charset="0"/>
                <a:ea typeface="Times New Roman" panose="02020603050405020304" pitchFamily="18" charset="0"/>
              </a:rPr>
              <a:t>Christ</a:t>
            </a:r>
            <a:r>
              <a:rPr lang="en-US" sz="4000" dirty="0">
                <a:solidFill>
                  <a:schemeClr val="bg1"/>
                </a:solidFill>
                <a:effectLst/>
                <a:latin typeface="Century Gothic" panose="020B0502020202020204" pitchFamily="34" charset="0"/>
                <a:ea typeface="Times New Roman" panose="02020603050405020304" pitchFamily="18" charset="0"/>
              </a:rPr>
              <a:t>.  </a:t>
            </a:r>
            <a:endParaRPr lang="en-US" sz="4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021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467D-77EA-078D-099D-10B05F606D3E}"/>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F97BF6F5-0709-3851-B84F-3CA811930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62CFBAA-5529-F777-930F-A2A94403DA5A}"/>
              </a:ext>
            </a:extLst>
          </p:cNvPr>
          <p:cNvSpPr txBox="1"/>
          <p:nvPr/>
        </p:nvSpPr>
        <p:spPr>
          <a:xfrm>
            <a:off x="3288147" y="2767280"/>
            <a:ext cx="8746835" cy="1938992"/>
          </a:xfrm>
          <a:prstGeom prst="rect">
            <a:avLst/>
          </a:prstGeom>
          <a:noFill/>
        </p:spPr>
        <p:txBody>
          <a:bodyPr wrap="square">
            <a:spAutoFit/>
          </a:bodyPr>
          <a:lstStyle/>
          <a:p>
            <a:pPr marR="0" lvl="0">
              <a:buSzPts val="1200"/>
            </a:pPr>
            <a:r>
              <a:rPr lang="en-US" sz="4000" dirty="0">
                <a:solidFill>
                  <a:schemeClr val="bg1"/>
                </a:solidFill>
                <a:effectLst/>
                <a:latin typeface="Century Gothic" panose="020B0502020202020204" pitchFamily="34" charset="0"/>
                <a:ea typeface="Times New Roman" panose="02020603050405020304" pitchFamily="18" charset="0"/>
              </a:rPr>
              <a:t>3. Effective evangelism only asks for the level of </a:t>
            </a:r>
            <a:r>
              <a:rPr lang="en-US" sz="4000" b="1" u="sng" dirty="0">
                <a:solidFill>
                  <a:srgbClr val="FFFF00"/>
                </a:solidFill>
                <a:effectLst/>
                <a:latin typeface="Century Gothic" panose="020B0502020202020204" pitchFamily="34" charset="0"/>
                <a:ea typeface="Times New Roman" panose="02020603050405020304" pitchFamily="18" charset="0"/>
              </a:rPr>
              <a:t>commitment</a:t>
            </a:r>
            <a:r>
              <a:rPr lang="en-US" sz="4000" dirty="0">
                <a:solidFill>
                  <a:schemeClr val="bg1"/>
                </a:solidFill>
                <a:effectLst/>
                <a:latin typeface="Century Gothic" panose="020B0502020202020204" pitchFamily="34" charset="0"/>
                <a:ea typeface="Times New Roman" panose="02020603050405020304" pitchFamily="18" charset="0"/>
              </a:rPr>
              <a:t> the other person is ready to give.</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08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2335E-3DB6-4B34-64C7-DFFA2D37C0BD}"/>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E9E2CD94-812C-B0CA-3885-326CACEA3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453DC98-82A3-0C29-044D-5284AF536606}"/>
              </a:ext>
            </a:extLst>
          </p:cNvPr>
          <p:cNvSpPr txBox="1"/>
          <p:nvPr/>
        </p:nvSpPr>
        <p:spPr>
          <a:xfrm>
            <a:off x="3519056" y="2739571"/>
            <a:ext cx="8746835" cy="2492990"/>
          </a:xfrm>
          <a:prstGeom prst="rect">
            <a:avLst/>
          </a:prstGeom>
          <a:noFill/>
        </p:spPr>
        <p:txBody>
          <a:bodyPr wrap="square">
            <a:spAutoFit/>
          </a:bodyPr>
          <a:lstStyle/>
          <a:p>
            <a:pPr marR="0" lvl="0">
              <a:buSzPts val="1200"/>
            </a:pPr>
            <a:r>
              <a:rPr lang="en-US" sz="4000" dirty="0">
                <a:solidFill>
                  <a:schemeClr val="bg1"/>
                </a:solidFill>
                <a:effectLst/>
                <a:latin typeface="Century Gothic" panose="020B0502020202020204" pitchFamily="34" charset="0"/>
                <a:ea typeface="Times New Roman" panose="02020603050405020304" pitchFamily="18" charset="0"/>
              </a:rPr>
              <a:t>4. Effective evangelism is something we do </a:t>
            </a:r>
            <a:r>
              <a:rPr lang="en-US" sz="4000" b="1" u="sng" dirty="0">
                <a:solidFill>
                  <a:srgbClr val="FFFF00"/>
                </a:solidFill>
                <a:effectLst/>
                <a:latin typeface="Century Gothic" panose="020B0502020202020204" pitchFamily="34" charset="0"/>
                <a:ea typeface="Times New Roman" panose="02020603050405020304" pitchFamily="18" charset="0"/>
              </a:rPr>
              <a:t>not</a:t>
            </a:r>
            <a:r>
              <a:rPr lang="en-US" sz="4000" dirty="0">
                <a:solidFill>
                  <a:schemeClr val="bg1"/>
                </a:solidFill>
                <a:effectLst/>
                <a:latin typeface="Century Gothic" panose="020B0502020202020204" pitchFamily="34" charset="0"/>
                <a:ea typeface="Times New Roman" panose="02020603050405020304" pitchFamily="18" charset="0"/>
              </a:rPr>
              <a:t> do </a:t>
            </a:r>
            <a:r>
              <a:rPr lang="en-US" sz="4000" b="1" u="sng" dirty="0">
                <a:solidFill>
                  <a:srgbClr val="FFFF00"/>
                </a:solidFill>
                <a:effectLst/>
                <a:latin typeface="Century Gothic" panose="020B0502020202020204" pitchFamily="34" charset="0"/>
                <a:ea typeface="Times New Roman" panose="02020603050405020304" pitchFamily="18" charset="0"/>
              </a:rPr>
              <a:t>alone</a:t>
            </a:r>
            <a:r>
              <a:rPr lang="en-US" sz="4000" dirty="0">
                <a:solidFill>
                  <a:schemeClr val="bg1"/>
                </a:solidFill>
                <a:effectLst/>
                <a:latin typeface="Century Gothic" panose="020B0502020202020204" pitchFamily="34" charset="0"/>
                <a:ea typeface="Times New Roman" panose="02020603050405020304" pitchFamily="18" charset="0"/>
              </a:rPr>
              <a:t>.</a:t>
            </a:r>
            <a:r>
              <a:rPr lang="en-US" sz="4400" dirty="0">
                <a:solidFill>
                  <a:schemeClr val="bg1"/>
                </a:solidFill>
                <a:effectLst/>
                <a:latin typeface="Century Gothic" panose="020B0502020202020204" pitchFamily="34" charset="0"/>
                <a:ea typeface="Times New Roman" panose="02020603050405020304" pitchFamily="18" charset="0"/>
              </a:rPr>
              <a:t> </a:t>
            </a:r>
          </a:p>
          <a:p>
            <a:pPr marR="0" lvl="0">
              <a:buSzPts val="1200"/>
            </a:pPr>
            <a:endParaRPr lang="en-US" sz="4400" dirty="0">
              <a:solidFill>
                <a:schemeClr val="bg1"/>
              </a:solidFill>
              <a:latin typeface="Century Gothic" panose="020B0502020202020204" pitchFamily="34" charset="0"/>
              <a:ea typeface="Times New Roman" panose="02020603050405020304" pitchFamily="18" charset="0"/>
            </a:endParaRPr>
          </a:p>
          <a:p>
            <a:pPr marR="0" lvl="0">
              <a:buSzPts val="1200"/>
            </a:pPr>
            <a:r>
              <a:rPr lang="en-US" sz="2800" dirty="0">
                <a:solidFill>
                  <a:schemeClr val="bg1"/>
                </a:solidFill>
                <a:effectLst/>
                <a:latin typeface="Century Gothic" panose="020B0502020202020204" pitchFamily="34" charset="0"/>
                <a:ea typeface="Times New Roman" panose="02020603050405020304" pitchFamily="18" charset="0"/>
              </a:rPr>
              <a:t>Acts 1:8; Matthew 28:19-20</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622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8B50E-E3D0-D959-FC5C-10B9AAD0639E}"/>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5A22D52A-A89A-F56A-8204-A7130916C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65CBB72-64E2-DB1C-0145-E877E47394DD}"/>
              </a:ext>
            </a:extLst>
          </p:cNvPr>
          <p:cNvSpPr txBox="1"/>
          <p:nvPr/>
        </p:nvSpPr>
        <p:spPr>
          <a:xfrm>
            <a:off x="3334328" y="276324"/>
            <a:ext cx="8746835" cy="6261842"/>
          </a:xfrm>
          <a:prstGeom prst="rect">
            <a:avLst/>
          </a:prstGeom>
          <a:noFill/>
        </p:spPr>
        <p:txBody>
          <a:bodyPr wrap="square">
            <a:spAutoFit/>
          </a:bodyPr>
          <a:lstStyle/>
          <a:p>
            <a:pPr marL="0" marR="0">
              <a:lnSpc>
                <a:spcPct val="107000"/>
              </a:lnSpc>
              <a:spcAft>
                <a:spcPts val="800"/>
              </a:spcAft>
            </a:pPr>
            <a:r>
              <a:rPr lang="en-US" sz="2800" b="1" u="sng"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Acts 1:8 </a:t>
            </a:r>
          </a:p>
          <a:p>
            <a:pPr marL="0" marR="0">
              <a:lnSpc>
                <a:spcPct val="107000"/>
              </a:lnSpc>
              <a:spcAft>
                <a:spcPts val="800"/>
              </a:spcAft>
            </a:pPr>
            <a:r>
              <a:rPr lang="en-US" sz="28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t>
            </a:r>
            <a:r>
              <a:rPr lang="en-US" sz="2800" i="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But you will receive power when the Holy Spirit has come upon you, and you will be my witnesses in Jerusalem and in all Judea and Samaria, and to the end of the earth”</a:t>
            </a:r>
          </a:p>
          <a:p>
            <a:pPr marL="0" marR="0">
              <a:lnSpc>
                <a:spcPct val="107000"/>
              </a:lnSpc>
              <a:spcAft>
                <a:spcPts val="800"/>
              </a:spcAft>
            </a:pP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800" b="1" u="sng"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Matthew 28:19-20 </a:t>
            </a:r>
          </a:p>
          <a:p>
            <a:pPr marL="0" marR="0">
              <a:lnSpc>
                <a:spcPct val="107000"/>
              </a:lnSpc>
              <a:spcAft>
                <a:spcPts val="800"/>
              </a:spcAft>
            </a:pPr>
            <a:r>
              <a:rPr lang="en-US" sz="28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t>
            </a:r>
            <a:r>
              <a:rPr lang="en-US" sz="2800" i="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Go therefore and make disciples of all nations, baptizing them in the name of the Father and of the Son and of the Holy Spirit, </a:t>
            </a:r>
            <a:r>
              <a:rPr lang="en-US" sz="2800" i="1" kern="100" baseline="300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20 </a:t>
            </a:r>
            <a:r>
              <a:rPr lang="en-US" sz="2800" i="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teaching them to observe all that I have commanded you. And behold, I am with you always, to the end of the age.”</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3086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9EA1-CCD6-B106-5261-C33523DD7390}"/>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AF1F67FD-B93A-594A-F085-2993BED53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9D78B04-3FCB-6660-9BE6-423FEB5135C5}"/>
              </a:ext>
            </a:extLst>
          </p:cNvPr>
          <p:cNvSpPr txBox="1"/>
          <p:nvPr/>
        </p:nvSpPr>
        <p:spPr>
          <a:xfrm>
            <a:off x="3269673" y="1042942"/>
            <a:ext cx="8746835" cy="3841501"/>
          </a:xfrm>
          <a:prstGeom prst="rect">
            <a:avLst/>
          </a:prstGeom>
          <a:noFill/>
        </p:spPr>
        <p:txBody>
          <a:bodyPr wrap="square">
            <a:spAutoFit/>
          </a:bodyPr>
          <a:lstStyle/>
          <a:p>
            <a:pPr marL="0" marR="0">
              <a:lnSpc>
                <a:spcPct val="107000"/>
              </a:lnSpc>
              <a:spcAft>
                <a:spcPts val="800"/>
              </a:spcAft>
            </a:pPr>
            <a:r>
              <a:rPr lang="en-US" sz="2800" b="1" u="sng"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Romans 8:11</a:t>
            </a:r>
            <a:r>
              <a:rPr lang="en-US" sz="2800" u="sng"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r>
              <a:rPr lang="en-US" sz="2800" i="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the Spirit of Him who raised Jesus from the dead dwells in you</a:t>
            </a:r>
            <a:r>
              <a:rPr lang="en-US" sz="2800" b="1" i="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800" b="1" u="sng"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2 Timothy 2:7</a:t>
            </a:r>
            <a:r>
              <a:rPr lang="en-US" sz="2800" i="1" u="sng"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r>
              <a:rPr lang="en-US" sz="2800" i="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for God gave us a spirit not of fear but of power and love and self-control.</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7897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0965-B904-3420-0FEE-D277060DB548}"/>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BAB83658-BC36-C9DE-95A4-72AEE04DF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159E23CB-F088-015A-F47E-37ED9F1F2BF8}"/>
              </a:ext>
            </a:extLst>
          </p:cNvPr>
          <p:cNvSpPr txBox="1"/>
          <p:nvPr/>
        </p:nvSpPr>
        <p:spPr>
          <a:xfrm>
            <a:off x="3519056" y="2739571"/>
            <a:ext cx="8746835" cy="707886"/>
          </a:xfrm>
          <a:prstGeom prst="rect">
            <a:avLst/>
          </a:prstGeom>
          <a:noFill/>
        </p:spPr>
        <p:txBody>
          <a:bodyPr wrap="square">
            <a:spAutoFit/>
          </a:bodyPr>
          <a:lstStyle/>
          <a:p>
            <a:pPr marR="0" lvl="0">
              <a:buSzPts val="1200"/>
            </a:pPr>
            <a:r>
              <a:rPr lang="en-US" sz="4000" dirty="0">
                <a:solidFill>
                  <a:schemeClr val="bg1"/>
                </a:solidFill>
                <a:effectLst/>
                <a:latin typeface="Century Gothic" panose="020B0502020202020204" pitchFamily="34" charset="0"/>
                <a:ea typeface="Times New Roman" panose="02020603050405020304" pitchFamily="18" charset="0"/>
              </a:rPr>
              <a:t>5. You </a:t>
            </a:r>
            <a:r>
              <a:rPr lang="en-US" sz="4000" b="1" u="sng" dirty="0">
                <a:solidFill>
                  <a:srgbClr val="FFFF00"/>
                </a:solidFill>
                <a:effectLst/>
                <a:latin typeface="Century Gothic" panose="020B0502020202020204" pitchFamily="34" charset="0"/>
                <a:ea typeface="Times New Roman" panose="02020603050405020304" pitchFamily="18" charset="0"/>
              </a:rPr>
              <a:t>Can’t</a:t>
            </a:r>
            <a:r>
              <a:rPr lang="en-US" sz="4000" dirty="0">
                <a:solidFill>
                  <a:schemeClr val="bg1"/>
                </a:solidFill>
                <a:effectLst/>
                <a:latin typeface="Century Gothic" panose="020B0502020202020204" pitchFamily="34" charset="0"/>
                <a:ea typeface="Times New Roman" panose="02020603050405020304" pitchFamily="18" charset="0"/>
              </a:rPr>
              <a:t> Mess This Up.</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928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18BD-1584-8526-D1F6-360CBA19B85E}"/>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BAF1F73C-0DCB-D746-248C-B7F9466E4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4502C11-6999-8459-91D7-F5061E43A25A}"/>
              </a:ext>
            </a:extLst>
          </p:cNvPr>
          <p:cNvSpPr txBox="1"/>
          <p:nvPr/>
        </p:nvSpPr>
        <p:spPr>
          <a:xfrm>
            <a:off x="4022435" y="609568"/>
            <a:ext cx="4124037" cy="707886"/>
          </a:xfrm>
          <a:prstGeom prst="rect">
            <a:avLst/>
          </a:prstGeom>
          <a:noFill/>
        </p:spPr>
        <p:txBody>
          <a:bodyPr wrap="square">
            <a:spAutoFit/>
          </a:bodyPr>
          <a:lstStyle/>
          <a:p>
            <a:pPr marL="0" marR="0"/>
            <a:r>
              <a:rPr lang="en-US" sz="4000" b="1" dirty="0">
                <a:solidFill>
                  <a:schemeClr val="bg1"/>
                </a:solidFill>
                <a:effectLst/>
                <a:latin typeface="Century Gothic" panose="020B0502020202020204" pitchFamily="34" charset="0"/>
                <a:ea typeface="Times New Roman" panose="02020603050405020304" pitchFamily="18" charset="0"/>
              </a:rPr>
              <a:t>Three Practices: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6467467-D3BF-0575-27D9-A25FB436AD0D}"/>
              </a:ext>
            </a:extLst>
          </p:cNvPr>
          <p:cNvSpPr txBox="1"/>
          <p:nvPr/>
        </p:nvSpPr>
        <p:spPr>
          <a:xfrm>
            <a:off x="4022435" y="2564233"/>
            <a:ext cx="7938655" cy="3108543"/>
          </a:xfrm>
          <a:prstGeom prst="rect">
            <a:avLst/>
          </a:prstGeom>
          <a:noFill/>
        </p:spPr>
        <p:txBody>
          <a:bodyPr wrap="square">
            <a:spAutoFit/>
          </a:bodyPr>
          <a:lstStyle/>
          <a:p>
            <a:pPr marR="0" lvl="0"/>
            <a:r>
              <a:rPr lang="en-US" sz="3600" b="1" dirty="0">
                <a:solidFill>
                  <a:schemeClr val="bg1"/>
                </a:solidFill>
                <a:effectLst/>
                <a:latin typeface="Century Gothic" panose="020B0502020202020204" pitchFamily="34" charset="0"/>
                <a:ea typeface="Times New Roman" panose="02020603050405020304" pitchFamily="18" charset="0"/>
              </a:rPr>
              <a:t>1. </a:t>
            </a:r>
            <a:r>
              <a:rPr lang="en-US" sz="3600" b="1" dirty="0">
                <a:solidFill>
                  <a:srgbClr val="FFFF00"/>
                </a:solidFill>
                <a:effectLst/>
                <a:latin typeface="Century Gothic" panose="020B0502020202020204" pitchFamily="34" charset="0"/>
                <a:ea typeface="Times New Roman" panose="02020603050405020304" pitchFamily="18" charset="0"/>
              </a:rPr>
              <a:t>PRAY</a:t>
            </a:r>
            <a:r>
              <a:rPr lang="en-US" sz="3200" b="1" dirty="0">
                <a:solidFill>
                  <a:schemeClr val="bg1"/>
                </a:solidFill>
                <a:effectLst/>
                <a:latin typeface="Century Gothic" panose="020B0502020202020204" pitchFamily="34" charset="0"/>
                <a:ea typeface="Times New Roman" panose="02020603050405020304" pitchFamily="18" charset="0"/>
              </a:rPr>
              <a:t> </a:t>
            </a:r>
            <a:r>
              <a:rPr lang="en-US" sz="3200" dirty="0">
                <a:solidFill>
                  <a:schemeClr val="bg1"/>
                </a:solidFill>
                <a:effectLst/>
                <a:latin typeface="Century Gothic" panose="020B0502020202020204" pitchFamily="34" charset="0"/>
                <a:ea typeface="Times New Roman" panose="02020603050405020304" pitchFamily="18" charset="0"/>
              </a:rPr>
              <a:t>FOR YOUR FRIEND</a:t>
            </a:r>
            <a:r>
              <a:rPr lang="en-US" sz="3200" b="1" dirty="0">
                <a:solidFill>
                  <a:schemeClr val="bg1"/>
                </a:solidFill>
                <a:effectLst/>
                <a:latin typeface="Century Gothic" panose="020B0502020202020204" pitchFamily="34" charset="0"/>
                <a:ea typeface="Times New Roman" panose="02020603050405020304" pitchFamily="18" charset="0"/>
              </a:rPr>
              <a:t> </a:t>
            </a:r>
          </a:p>
          <a:p>
            <a:pPr marR="0" lvl="0"/>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Ask God to bless them</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Ask God to be at work in their lives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Ask God to give you opportunities to care for and share with them</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071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99AD6-D6E2-34C8-DDC6-204A9FC0CB61}"/>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E92CB8BD-2AC6-1E35-EA08-77CA14DC8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ADA3861-C4B5-8951-DA44-1898B910AB1E}"/>
              </a:ext>
            </a:extLst>
          </p:cNvPr>
          <p:cNvSpPr txBox="1"/>
          <p:nvPr/>
        </p:nvSpPr>
        <p:spPr>
          <a:xfrm>
            <a:off x="4022435" y="609568"/>
            <a:ext cx="4124037" cy="707886"/>
          </a:xfrm>
          <a:prstGeom prst="rect">
            <a:avLst/>
          </a:prstGeom>
          <a:noFill/>
        </p:spPr>
        <p:txBody>
          <a:bodyPr wrap="square">
            <a:spAutoFit/>
          </a:bodyPr>
          <a:lstStyle/>
          <a:p>
            <a:pPr marL="0" marR="0"/>
            <a:r>
              <a:rPr lang="en-US" sz="4000" b="1" dirty="0">
                <a:solidFill>
                  <a:schemeClr val="bg1"/>
                </a:solidFill>
                <a:effectLst/>
                <a:latin typeface="Century Gothic" panose="020B0502020202020204" pitchFamily="34" charset="0"/>
                <a:ea typeface="Times New Roman" panose="02020603050405020304" pitchFamily="18" charset="0"/>
              </a:rPr>
              <a:t>Three Practices: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C38B079-619D-1B00-EFF8-22B2457CD39E}"/>
              </a:ext>
            </a:extLst>
          </p:cNvPr>
          <p:cNvSpPr txBox="1"/>
          <p:nvPr/>
        </p:nvSpPr>
        <p:spPr>
          <a:xfrm>
            <a:off x="4022435" y="2564233"/>
            <a:ext cx="7938655" cy="2616101"/>
          </a:xfrm>
          <a:prstGeom prst="rect">
            <a:avLst/>
          </a:prstGeom>
          <a:noFill/>
        </p:spPr>
        <p:txBody>
          <a:bodyPr wrap="square">
            <a:spAutoFit/>
          </a:bodyPr>
          <a:lstStyle/>
          <a:p>
            <a:pPr marR="0" lvl="0"/>
            <a:r>
              <a:rPr lang="en-US" sz="3600" b="1" dirty="0">
                <a:solidFill>
                  <a:schemeClr val="bg1"/>
                </a:solidFill>
                <a:latin typeface="Century Gothic" panose="020B0502020202020204" pitchFamily="34" charset="0"/>
                <a:ea typeface="Times New Roman" panose="02020603050405020304" pitchFamily="18" charset="0"/>
              </a:rPr>
              <a:t>2. </a:t>
            </a:r>
            <a:r>
              <a:rPr lang="en-US" sz="3600" b="1" dirty="0">
                <a:solidFill>
                  <a:srgbClr val="FFFF00"/>
                </a:solidFill>
                <a:effectLst/>
                <a:latin typeface="Century Gothic" panose="020B0502020202020204" pitchFamily="34" charset="0"/>
                <a:ea typeface="Times New Roman" panose="02020603050405020304" pitchFamily="18" charset="0"/>
              </a:rPr>
              <a:t>CARE</a:t>
            </a:r>
            <a:r>
              <a:rPr lang="en-US" sz="3600" b="1" dirty="0">
                <a:solidFill>
                  <a:schemeClr val="bg1"/>
                </a:solidFill>
                <a:effectLst/>
                <a:latin typeface="Century Gothic" panose="020B0502020202020204" pitchFamily="34" charset="0"/>
                <a:ea typeface="Times New Roman" panose="02020603050405020304" pitchFamily="18" charset="0"/>
              </a:rPr>
              <a:t> </a:t>
            </a:r>
            <a:r>
              <a:rPr lang="en-US" sz="3600" dirty="0">
                <a:solidFill>
                  <a:schemeClr val="bg1"/>
                </a:solidFill>
                <a:effectLst/>
                <a:latin typeface="Century Gothic" panose="020B0502020202020204" pitchFamily="34" charset="0"/>
                <a:ea typeface="Times New Roman" panose="02020603050405020304" pitchFamily="18" charset="0"/>
              </a:rPr>
              <a:t>FOR YOUR FRIEND</a:t>
            </a:r>
          </a:p>
          <a:p>
            <a:pPr marL="342900" marR="0" lvl="0" indent="-342900">
              <a:buFont typeface="+mj-lt"/>
              <a:buAutoNum type="arabicPeriod"/>
            </a:pP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Listen to your neighbor</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Eat with your neighbor</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Serve your neighbor</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518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7125-0ADC-5039-1FC9-DE850AACB23D}"/>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4A7308A2-6C79-034E-5720-2D9CC478B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A768BAA-40D4-532A-9865-502C5E2177A3}"/>
              </a:ext>
            </a:extLst>
          </p:cNvPr>
          <p:cNvSpPr txBox="1"/>
          <p:nvPr/>
        </p:nvSpPr>
        <p:spPr>
          <a:xfrm>
            <a:off x="4022435" y="609568"/>
            <a:ext cx="4124037" cy="707886"/>
          </a:xfrm>
          <a:prstGeom prst="rect">
            <a:avLst/>
          </a:prstGeom>
          <a:noFill/>
        </p:spPr>
        <p:txBody>
          <a:bodyPr wrap="square">
            <a:spAutoFit/>
          </a:bodyPr>
          <a:lstStyle/>
          <a:p>
            <a:pPr marL="0" marR="0"/>
            <a:r>
              <a:rPr lang="en-US" sz="4000" b="1" dirty="0">
                <a:solidFill>
                  <a:schemeClr val="bg1"/>
                </a:solidFill>
                <a:effectLst/>
                <a:latin typeface="Century Gothic" panose="020B0502020202020204" pitchFamily="34" charset="0"/>
                <a:ea typeface="Times New Roman" panose="02020603050405020304" pitchFamily="18" charset="0"/>
              </a:rPr>
              <a:t>Three Practices: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B4E17E1-D664-748F-E234-DFD35A7FA8FF}"/>
              </a:ext>
            </a:extLst>
          </p:cNvPr>
          <p:cNvSpPr txBox="1"/>
          <p:nvPr/>
        </p:nvSpPr>
        <p:spPr>
          <a:xfrm>
            <a:off x="3948544" y="2074706"/>
            <a:ext cx="7938655" cy="4647426"/>
          </a:xfrm>
          <a:prstGeom prst="rect">
            <a:avLst/>
          </a:prstGeom>
          <a:noFill/>
        </p:spPr>
        <p:txBody>
          <a:bodyPr wrap="square">
            <a:spAutoFit/>
          </a:bodyPr>
          <a:lstStyle/>
          <a:p>
            <a:pPr marR="0" lvl="0"/>
            <a:r>
              <a:rPr lang="en-US" sz="3600" b="1" dirty="0">
                <a:solidFill>
                  <a:schemeClr val="bg1"/>
                </a:solidFill>
                <a:effectLst/>
                <a:latin typeface="Century Gothic" panose="020B0502020202020204" pitchFamily="34" charset="0"/>
                <a:ea typeface="Times New Roman" panose="02020603050405020304" pitchFamily="18" charset="0"/>
              </a:rPr>
              <a:t>3. </a:t>
            </a:r>
            <a:r>
              <a:rPr lang="en-US" sz="3600" b="1" dirty="0">
                <a:solidFill>
                  <a:srgbClr val="FFFF00"/>
                </a:solidFill>
                <a:effectLst/>
                <a:latin typeface="Century Gothic" panose="020B0502020202020204" pitchFamily="34" charset="0"/>
                <a:ea typeface="Times New Roman" panose="02020603050405020304" pitchFamily="18" charset="0"/>
              </a:rPr>
              <a:t>SHARE</a:t>
            </a:r>
            <a:r>
              <a:rPr lang="en-US" sz="3600" b="1" dirty="0">
                <a:solidFill>
                  <a:schemeClr val="bg1"/>
                </a:solidFill>
                <a:effectLst/>
                <a:latin typeface="Century Gothic" panose="020B0502020202020204" pitchFamily="34" charset="0"/>
                <a:ea typeface="Times New Roman" panose="02020603050405020304" pitchFamily="18" charset="0"/>
              </a:rPr>
              <a:t> </a:t>
            </a:r>
            <a:r>
              <a:rPr lang="en-US" sz="3600" dirty="0">
                <a:solidFill>
                  <a:schemeClr val="bg1"/>
                </a:solidFill>
                <a:effectLst/>
                <a:latin typeface="Century Gothic" panose="020B0502020202020204" pitchFamily="34" charset="0"/>
                <a:ea typeface="Times New Roman" panose="02020603050405020304" pitchFamily="18" charset="0"/>
              </a:rPr>
              <a:t>WITH YOUR FRIEND</a:t>
            </a:r>
          </a:p>
          <a:p>
            <a:pPr marR="0" lvl="0"/>
            <a:r>
              <a:rPr lang="en-US" sz="3600" b="1" dirty="0">
                <a:solidFill>
                  <a:schemeClr val="bg1"/>
                </a:solidFill>
                <a:effectLst/>
                <a:latin typeface="Century Gothic" panose="020B0502020202020204" pitchFamily="34" charset="0"/>
                <a:ea typeface="Times New Roman" panose="02020603050405020304" pitchFamily="18" charset="0"/>
              </a:rPr>
              <a:t> </a:t>
            </a:r>
            <a:endParaRPr lang="en-US" sz="36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A word about God</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A mini testimony of one or two sentences</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An invite to church</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A recovery testimony </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Your testimony</a:t>
            </a:r>
            <a:endParaRPr lang="en-US" sz="3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3200" dirty="0">
                <a:solidFill>
                  <a:schemeClr val="bg1"/>
                </a:solidFill>
                <a:effectLst/>
                <a:latin typeface="Century Gothic" panose="020B0502020202020204" pitchFamily="34" charset="0"/>
                <a:ea typeface="Times New Roman" panose="02020603050405020304" pitchFamily="18" charset="0"/>
              </a:rPr>
              <a:t>God’s story</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18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86970-601A-5E9B-5EEB-20EAE5441116}"/>
            </a:ext>
          </a:extLst>
        </p:cNvPr>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6676C319-C149-7A91-A32E-A6E5B269B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663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36C64-0988-9989-3B6C-95BFC034B820}"/>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EEDDADDD-3D37-BAD7-6B45-9F3169240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059C732-2B47-EA51-FA14-E1F70D7D42C1}"/>
              </a:ext>
            </a:extLst>
          </p:cNvPr>
          <p:cNvSpPr txBox="1"/>
          <p:nvPr/>
        </p:nvSpPr>
        <p:spPr>
          <a:xfrm>
            <a:off x="3205019" y="1545778"/>
            <a:ext cx="8746835" cy="3539430"/>
          </a:xfrm>
          <a:prstGeom prst="rect">
            <a:avLst/>
          </a:prstGeom>
          <a:noFill/>
        </p:spPr>
        <p:txBody>
          <a:bodyPr wrap="square">
            <a:spAutoFit/>
          </a:bodyPr>
          <a:lstStyle/>
          <a:p>
            <a:pPr marL="0" marR="0"/>
            <a:r>
              <a:rPr lang="en-US" sz="2800" b="1" u="sng" dirty="0">
                <a:solidFill>
                  <a:schemeClr val="bg1"/>
                </a:solidFill>
                <a:effectLst/>
                <a:latin typeface="Century Gothic" panose="020B0502020202020204" pitchFamily="34" charset="0"/>
                <a:ea typeface="Times New Roman" panose="02020603050405020304" pitchFamily="18" charset="0"/>
              </a:rPr>
              <a:t>Matthew 22:37-40</a:t>
            </a:r>
            <a:r>
              <a:rPr lang="en-US" sz="2800" b="1" dirty="0">
                <a:solidFill>
                  <a:schemeClr val="bg1"/>
                </a:solidFill>
                <a:effectLst/>
                <a:latin typeface="Century Gothic" panose="020B0502020202020204" pitchFamily="34" charset="0"/>
                <a:ea typeface="Times New Roman" panose="02020603050405020304" pitchFamily="18" charset="0"/>
              </a:rPr>
              <a:t> ESV</a:t>
            </a:r>
          </a:p>
          <a:p>
            <a:pPr marL="0" marR="0"/>
            <a:r>
              <a:rPr lang="en-US" sz="2800" b="1" dirty="0">
                <a:solidFill>
                  <a:schemeClr val="bg1"/>
                </a:solidFill>
                <a:effectLst/>
                <a:latin typeface="Century Gothic" panose="020B0502020202020204" pitchFamily="34" charset="0"/>
                <a:ea typeface="Times New Roman" panose="02020603050405020304" pitchFamily="18" charset="0"/>
              </a:rPr>
              <a:t> </a:t>
            </a:r>
          </a:p>
          <a:p>
            <a:pPr marL="0" marR="0"/>
            <a:r>
              <a:rPr lang="en-US" sz="2800" i="1" dirty="0">
                <a:solidFill>
                  <a:schemeClr val="bg1"/>
                </a:solidFill>
                <a:effectLst/>
                <a:latin typeface="Century Gothic" panose="020B0502020202020204" pitchFamily="34" charset="0"/>
                <a:ea typeface="Times New Roman" panose="02020603050405020304" pitchFamily="18" charset="0"/>
              </a:rPr>
              <a:t>“Teacher, which is the great commandment in the Law?” </a:t>
            </a:r>
            <a:r>
              <a:rPr lang="en-US" sz="2800" i="1" baseline="30000" dirty="0">
                <a:solidFill>
                  <a:schemeClr val="bg1"/>
                </a:solidFill>
                <a:effectLst/>
                <a:latin typeface="Century Gothic" panose="020B0502020202020204" pitchFamily="34" charset="0"/>
                <a:ea typeface="Times New Roman" panose="02020603050405020304" pitchFamily="18" charset="0"/>
              </a:rPr>
              <a:t>37 </a:t>
            </a:r>
            <a:r>
              <a:rPr lang="en-US" sz="2800" i="1" dirty="0">
                <a:solidFill>
                  <a:schemeClr val="bg1"/>
                </a:solidFill>
                <a:effectLst/>
                <a:latin typeface="Century Gothic" panose="020B0502020202020204" pitchFamily="34" charset="0"/>
                <a:ea typeface="Times New Roman" panose="02020603050405020304" pitchFamily="18" charset="0"/>
              </a:rPr>
              <a:t>And he said to him, “You shall love the Lord your God with all your heart and with all your soul and with all your mind. </a:t>
            </a:r>
            <a:r>
              <a:rPr lang="en-US" sz="2800" i="1" baseline="30000" dirty="0">
                <a:solidFill>
                  <a:schemeClr val="bg1"/>
                </a:solidFill>
                <a:effectLst/>
                <a:latin typeface="Century Gothic" panose="020B0502020202020204" pitchFamily="34" charset="0"/>
                <a:ea typeface="Times New Roman" panose="02020603050405020304" pitchFamily="18" charset="0"/>
              </a:rPr>
              <a:t>38 </a:t>
            </a:r>
            <a:r>
              <a:rPr lang="en-US" sz="2800" i="1" dirty="0">
                <a:solidFill>
                  <a:schemeClr val="bg1"/>
                </a:solidFill>
                <a:effectLst/>
                <a:latin typeface="Century Gothic" panose="020B0502020202020204" pitchFamily="34" charset="0"/>
                <a:ea typeface="Times New Roman" panose="02020603050405020304" pitchFamily="18" charset="0"/>
              </a:rPr>
              <a:t>This is the great and first commandment. </a:t>
            </a:r>
            <a:r>
              <a:rPr lang="en-US" sz="2800" i="1" baseline="30000" dirty="0">
                <a:solidFill>
                  <a:schemeClr val="bg1"/>
                </a:solidFill>
                <a:effectLst/>
                <a:latin typeface="Century Gothic" panose="020B0502020202020204" pitchFamily="34" charset="0"/>
                <a:ea typeface="Times New Roman" panose="02020603050405020304" pitchFamily="18" charset="0"/>
              </a:rPr>
              <a:t>39 </a:t>
            </a:r>
            <a:r>
              <a:rPr lang="en-US" sz="2800" i="1" dirty="0">
                <a:solidFill>
                  <a:schemeClr val="bg1"/>
                </a:solidFill>
                <a:effectLst/>
                <a:latin typeface="Century Gothic" panose="020B0502020202020204" pitchFamily="34" charset="0"/>
                <a:ea typeface="Times New Roman" panose="02020603050405020304" pitchFamily="18" charset="0"/>
              </a:rPr>
              <a:t>And a second is like it: </a:t>
            </a:r>
            <a:r>
              <a:rPr lang="en-US" sz="2800" b="1" i="1" dirty="0">
                <a:solidFill>
                  <a:schemeClr val="bg1"/>
                </a:solidFill>
                <a:effectLst/>
                <a:latin typeface="Century Gothic" panose="020B0502020202020204" pitchFamily="34" charset="0"/>
                <a:ea typeface="Times New Roman" panose="02020603050405020304" pitchFamily="18" charset="0"/>
              </a:rPr>
              <a:t>You shall love your neighbor as yourself.</a:t>
            </a:r>
            <a:r>
              <a:rPr lang="en-US" sz="2800" i="1" dirty="0">
                <a:solidFill>
                  <a:schemeClr val="bg1"/>
                </a:solidFill>
                <a:effectLst/>
                <a:latin typeface="Century Gothic" panose="020B0502020202020204" pitchFamily="34" charset="0"/>
                <a:ea typeface="Times New Roman" panose="02020603050405020304" pitchFamily="18" charset="0"/>
              </a:rPr>
              <a:t>”</a:t>
            </a:r>
            <a:r>
              <a:rPr lang="en-US" sz="2800" b="1" i="1" dirty="0">
                <a:solidFill>
                  <a:schemeClr val="bg1"/>
                </a:solidFill>
                <a:effectLst/>
                <a:latin typeface="Century Gothic" panose="020B0502020202020204" pitchFamily="34"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39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6492-3A32-A1E5-97A4-03DFCD1B5DF6}"/>
            </a:ext>
          </a:extLst>
        </p:cNvPr>
        <p:cNvGrpSpPr/>
        <p:nvPr/>
      </p:nvGrpSpPr>
      <p:grpSpPr>
        <a:xfrm>
          <a:off x="0" y="0"/>
          <a:ext cx="0" cy="0"/>
          <a:chOff x="0" y="0"/>
          <a:chExt cx="0" cy="0"/>
        </a:xfrm>
      </p:grpSpPr>
      <p:pic>
        <p:nvPicPr>
          <p:cNvPr id="4" name="Picture 3" descr="A group of people in a pool&#10;&#10;Description automatically generated">
            <a:extLst>
              <a:ext uri="{FF2B5EF4-FFF2-40B4-BE49-F238E27FC236}">
                <a16:creationId xmlns:a16="http://schemas.microsoft.com/office/drawing/2014/main" id="{83D8E94B-EFC5-D74F-4502-652A2B95D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981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495A-4731-08E7-1383-5EBE8AA9B657}"/>
            </a:ext>
          </a:extLst>
        </p:cNvPr>
        <p:cNvGrpSpPr/>
        <p:nvPr/>
      </p:nvGrpSpPr>
      <p:grpSpPr>
        <a:xfrm>
          <a:off x="0" y="0"/>
          <a:ext cx="0" cy="0"/>
          <a:chOff x="0" y="0"/>
          <a:chExt cx="0" cy="0"/>
        </a:xfrm>
      </p:grpSpPr>
      <p:pic>
        <p:nvPicPr>
          <p:cNvPr id="6" name="Picture 5" descr="A collage of people at a picnic&#10;&#10;Description automatically generated">
            <a:extLst>
              <a:ext uri="{FF2B5EF4-FFF2-40B4-BE49-F238E27FC236}">
                <a16:creationId xmlns:a16="http://schemas.microsoft.com/office/drawing/2014/main" id="{9C8088AB-CF53-B9FF-7122-43F918A9B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091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EC5A-7A1B-E510-6C3C-4F9618E09F0E}"/>
            </a:ext>
          </a:extLst>
        </p:cNvPr>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D2640A68-511E-DDC2-93E8-016815BD9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374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E70B0-BB45-BEB1-ECDF-D6CB67A97544}"/>
            </a:ext>
          </a:extLst>
        </p:cNvPr>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E1B6C57C-DBD5-0025-F0C8-F18A64D7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89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A396F-28BF-15F7-2F1B-CB50C6C58A34}"/>
            </a:ext>
          </a:extLst>
        </p:cNvPr>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D57FFF13-7305-FA53-CC93-669901041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822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DFD5-A399-4795-8E10-5A32FF843BDF}"/>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A379DEC4-B822-90E0-8DFE-ABD2E9BAC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6FD6DA6-6C2D-3BAD-CD34-49D8701B3C2B}"/>
              </a:ext>
            </a:extLst>
          </p:cNvPr>
          <p:cNvSpPr txBox="1"/>
          <p:nvPr/>
        </p:nvSpPr>
        <p:spPr>
          <a:xfrm>
            <a:off x="3768437" y="2738586"/>
            <a:ext cx="8746835" cy="1380827"/>
          </a:xfrm>
          <a:prstGeom prst="rect">
            <a:avLst/>
          </a:prstGeom>
          <a:noFill/>
        </p:spPr>
        <p:txBody>
          <a:bodyPr wrap="square">
            <a:spAutoFit/>
          </a:bodyPr>
          <a:lstStyle/>
          <a:p>
            <a:pPr marR="0" lvl="0">
              <a:lnSpc>
                <a:spcPct val="107000"/>
              </a:lnSpc>
              <a:spcAft>
                <a:spcPts val="800"/>
              </a:spcAft>
              <a:buSzPts val="1200"/>
            </a:pPr>
            <a:r>
              <a:rPr lang="en-US" sz="40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1. Effective evangelism is a </a:t>
            </a:r>
            <a:r>
              <a:rPr lang="en-US" sz="4000" b="1" u="sng"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process</a:t>
            </a:r>
            <a:r>
              <a:rPr lang="en-US" sz="4000" b="1"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 </a:t>
            </a:r>
            <a:r>
              <a:rPr lang="en-US" sz="4000" b="1" u="sng"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leading</a:t>
            </a:r>
            <a:r>
              <a:rPr lang="en-US" sz="4000" b="1"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 </a:t>
            </a:r>
            <a:r>
              <a:rPr lang="en-US" sz="4000" b="1" u="sng"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to</a:t>
            </a:r>
            <a:r>
              <a:rPr lang="en-US" sz="4000" b="1"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 </a:t>
            </a:r>
            <a:r>
              <a:rPr lang="en-US" sz="4000" b="1" u="sng"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an</a:t>
            </a:r>
            <a:r>
              <a:rPr lang="en-US" sz="4000" b="1"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 </a:t>
            </a:r>
            <a:r>
              <a:rPr lang="en-US" sz="4000" b="1" u="sng" kern="100" dirty="0">
                <a:solidFill>
                  <a:srgbClr val="FFFF00"/>
                </a:solidFill>
                <a:effectLst/>
                <a:latin typeface="Century Gothic" panose="020B0502020202020204" pitchFamily="34" charset="0"/>
                <a:ea typeface="Aptos" panose="020B0004020202020204" pitchFamily="34" charset="0"/>
                <a:cs typeface="Times New Roman" panose="02020603050405020304" pitchFamily="18" charset="0"/>
              </a:rPr>
              <a:t>event</a:t>
            </a:r>
            <a:r>
              <a:rPr lang="en-US" sz="40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3590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6BB60-0D98-32CD-A37A-10A1AD2F26E0}"/>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9417B9CC-173E-3CA6-124D-F0BFBE575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35BF5D4-15BF-6DFF-A3E3-EA0D9E4F4344}"/>
              </a:ext>
            </a:extLst>
          </p:cNvPr>
          <p:cNvSpPr txBox="1"/>
          <p:nvPr/>
        </p:nvSpPr>
        <p:spPr>
          <a:xfrm>
            <a:off x="3352801" y="254003"/>
            <a:ext cx="8746835" cy="5693866"/>
          </a:xfrm>
          <a:prstGeom prst="rect">
            <a:avLst/>
          </a:prstGeom>
          <a:noFill/>
        </p:spPr>
        <p:txBody>
          <a:bodyPr wrap="square">
            <a:spAutoFit/>
          </a:bodyPr>
          <a:lstStyle/>
          <a:p>
            <a:pPr marL="0" marR="0" algn="ctr"/>
            <a:r>
              <a:rPr lang="en-US" sz="2800" u="sng" dirty="0">
                <a:solidFill>
                  <a:schemeClr val="bg1"/>
                </a:solidFill>
                <a:effectLst/>
                <a:latin typeface="Century Gothic" panose="020B0502020202020204" pitchFamily="34" charset="0"/>
                <a:ea typeface="Times New Roman" panose="02020603050405020304" pitchFamily="18" charset="0"/>
              </a:rPr>
              <a:t>Modified Engels Scale</a:t>
            </a:r>
          </a:p>
          <a:p>
            <a:pPr marL="0" marR="0" algn="ct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-8 Awareness of a Supreme Being.  </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  -7 Initial Awareness of the gospel; noticing that</a:t>
            </a:r>
          </a:p>
          <a:p>
            <a:pPr marL="0" marR="0"/>
            <a:r>
              <a:rPr lang="en-US" sz="2800" dirty="0">
                <a:solidFill>
                  <a:schemeClr val="bg1"/>
                </a:solidFill>
                <a:latin typeface="Century Gothic" panose="020B0502020202020204" pitchFamily="34" charset="0"/>
                <a:ea typeface="Times New Roman" panose="02020603050405020304" pitchFamily="18" charset="0"/>
              </a:rPr>
              <a:t>    </a:t>
            </a:r>
            <a:r>
              <a:rPr lang="en-US" sz="2800" dirty="0">
                <a:solidFill>
                  <a:schemeClr val="bg1"/>
                </a:solidFill>
                <a:effectLst/>
                <a:latin typeface="Century Gothic" panose="020B0502020202020204" pitchFamily="34" charset="0"/>
                <a:ea typeface="Times New Roman" panose="02020603050405020304" pitchFamily="18" charset="0"/>
              </a:rPr>
              <a:t>  there is something important about Jesus.</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    -6 Awareness of the fundamentals of the</a:t>
            </a:r>
          </a:p>
          <a:p>
            <a:pPr marL="0" marR="0"/>
            <a:r>
              <a:rPr lang="en-US" sz="2800" dirty="0">
                <a:solidFill>
                  <a:schemeClr val="bg1"/>
                </a:solidFill>
                <a:latin typeface="Century Gothic" panose="020B0502020202020204" pitchFamily="34" charset="0"/>
                <a:ea typeface="Times New Roman" panose="02020603050405020304" pitchFamily="18" charset="0"/>
              </a:rPr>
              <a:t>       </a:t>
            </a:r>
            <a:r>
              <a:rPr lang="en-US" sz="2800" dirty="0">
                <a:solidFill>
                  <a:schemeClr val="bg1"/>
                </a:solidFill>
                <a:effectLst/>
                <a:latin typeface="Century Gothic" panose="020B0502020202020204" pitchFamily="34" charset="0"/>
                <a:ea typeface="Times New Roman" panose="02020603050405020304" pitchFamily="18" charset="0"/>
              </a:rPr>
              <a:t> Gospel: God, sin, Jesus, cross, faith.</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      -5 Grasp of the implications of the Gospel. </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        -4 Positive attitude toward the Gospel.</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          -3 Personal recognition of their sin problem</a:t>
            </a:r>
          </a:p>
          <a:p>
            <a:pPr marL="0" marR="0"/>
            <a:r>
              <a:rPr lang="en-US" sz="2800" dirty="0">
                <a:solidFill>
                  <a:schemeClr val="bg1"/>
                </a:solidFill>
                <a:latin typeface="Century Gothic" panose="020B0502020202020204" pitchFamily="34" charset="0"/>
                <a:ea typeface="Times New Roman" panose="02020603050405020304" pitchFamily="18" charset="0"/>
              </a:rPr>
              <a:t>             </a:t>
            </a:r>
            <a:r>
              <a:rPr lang="en-US" sz="2800" dirty="0">
                <a:solidFill>
                  <a:schemeClr val="bg1"/>
                </a:solidFill>
                <a:effectLst/>
                <a:latin typeface="Century Gothic" panose="020B0502020202020204" pitchFamily="34" charset="0"/>
                <a:ea typeface="Times New Roman" panose="02020603050405020304" pitchFamily="18" charset="0"/>
              </a:rPr>
              <a:t> and need of the Gospel.</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            -2 Decision to act.</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solidFill>
                  <a:schemeClr val="bg1"/>
                </a:solidFill>
                <a:effectLst/>
                <a:latin typeface="Century Gothic" panose="020B0502020202020204" pitchFamily="34" charset="0"/>
                <a:ea typeface="Times New Roman" panose="02020603050405020304" pitchFamily="18" charset="0"/>
              </a:rPr>
              <a:t>              -1 Repentance and faith in Jesus.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971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F6314-4579-00B8-1A55-D439619926BB}"/>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AAA75A7E-7A7A-9D3F-DE17-31120E1B8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8D68DB0-DA9D-55FB-3A2A-F1A832015660}"/>
              </a:ext>
            </a:extLst>
          </p:cNvPr>
          <p:cNvSpPr txBox="1"/>
          <p:nvPr/>
        </p:nvSpPr>
        <p:spPr>
          <a:xfrm>
            <a:off x="2974110" y="2767280"/>
            <a:ext cx="8746835" cy="1323439"/>
          </a:xfrm>
          <a:prstGeom prst="rect">
            <a:avLst/>
          </a:prstGeom>
          <a:noFill/>
        </p:spPr>
        <p:txBody>
          <a:bodyPr wrap="square">
            <a:spAutoFit/>
          </a:bodyPr>
          <a:lstStyle/>
          <a:p>
            <a:pPr marR="0" lvl="0">
              <a:buSzPts val="1200"/>
            </a:pPr>
            <a:r>
              <a:rPr lang="en-US" sz="4000" dirty="0">
                <a:solidFill>
                  <a:schemeClr val="bg1"/>
                </a:solidFill>
                <a:effectLst/>
                <a:latin typeface="Century Gothic" panose="020B0502020202020204" pitchFamily="34" charset="0"/>
                <a:ea typeface="Times New Roman" panose="02020603050405020304" pitchFamily="18" charset="0"/>
              </a:rPr>
              <a:t>2. Effective evangelism is the result of </a:t>
            </a:r>
            <a:r>
              <a:rPr lang="en-US" sz="4000" b="1" u="sng" dirty="0">
                <a:solidFill>
                  <a:srgbClr val="FFFF00"/>
                </a:solidFill>
                <a:effectLst/>
                <a:latin typeface="Century Gothic" panose="020B0502020202020204" pitchFamily="34" charset="0"/>
                <a:ea typeface="Times New Roman" panose="02020603050405020304" pitchFamily="18" charset="0"/>
              </a:rPr>
              <a:t>winning</a:t>
            </a:r>
            <a:r>
              <a:rPr lang="en-US" sz="4000" b="1" dirty="0">
                <a:solidFill>
                  <a:srgbClr val="FFFF00"/>
                </a:solidFill>
                <a:effectLst/>
                <a:latin typeface="Century Gothic" panose="020B0502020202020204" pitchFamily="34" charset="0"/>
                <a:ea typeface="Times New Roman" panose="02020603050405020304" pitchFamily="18" charset="0"/>
              </a:rPr>
              <a:t> </a:t>
            </a:r>
            <a:r>
              <a:rPr lang="en-US" sz="4000" b="1" u="sng" dirty="0">
                <a:solidFill>
                  <a:srgbClr val="FFFF00"/>
                </a:solidFill>
                <a:effectLst/>
                <a:latin typeface="Century Gothic" panose="020B0502020202020204" pitchFamily="34" charset="0"/>
                <a:ea typeface="Times New Roman" panose="02020603050405020304" pitchFamily="18" charset="0"/>
              </a:rPr>
              <a:t>three</a:t>
            </a:r>
            <a:r>
              <a:rPr lang="en-US" sz="4000" b="1" dirty="0">
                <a:solidFill>
                  <a:srgbClr val="FFFF00"/>
                </a:solidFill>
                <a:effectLst/>
                <a:latin typeface="Century Gothic" panose="020B0502020202020204" pitchFamily="34" charset="0"/>
                <a:ea typeface="Times New Roman" panose="02020603050405020304" pitchFamily="18" charset="0"/>
              </a:rPr>
              <a:t> </a:t>
            </a:r>
            <a:r>
              <a:rPr lang="en-US" sz="4000" b="1" u="sng" dirty="0">
                <a:solidFill>
                  <a:srgbClr val="FFFF00"/>
                </a:solidFill>
                <a:effectLst/>
                <a:latin typeface="Century Gothic" panose="020B0502020202020204" pitchFamily="34" charset="0"/>
                <a:ea typeface="Times New Roman" panose="02020603050405020304" pitchFamily="18" charset="0"/>
              </a:rPr>
              <a:t>relational</a:t>
            </a:r>
            <a:r>
              <a:rPr lang="en-US" sz="4000" b="1" dirty="0">
                <a:solidFill>
                  <a:srgbClr val="FFFF00"/>
                </a:solidFill>
                <a:effectLst/>
                <a:latin typeface="Century Gothic" panose="020B0502020202020204" pitchFamily="34" charset="0"/>
                <a:ea typeface="Times New Roman" panose="02020603050405020304" pitchFamily="18" charset="0"/>
              </a:rPr>
              <a:t> </a:t>
            </a:r>
            <a:r>
              <a:rPr lang="en-US" sz="4000" b="1" u="sng" dirty="0">
                <a:solidFill>
                  <a:srgbClr val="FFFF00"/>
                </a:solidFill>
                <a:effectLst/>
                <a:latin typeface="Century Gothic" panose="020B0502020202020204" pitchFamily="34" charset="0"/>
                <a:ea typeface="Times New Roman" panose="02020603050405020304" pitchFamily="18" charset="0"/>
              </a:rPr>
              <a:t>battles</a:t>
            </a:r>
            <a:r>
              <a:rPr lang="en-US" sz="4000" i="1" dirty="0">
                <a:solidFill>
                  <a:schemeClr val="bg1"/>
                </a:solidFill>
                <a:effectLst/>
                <a:latin typeface="Century Gothic" panose="020B0502020202020204" pitchFamily="34" charset="0"/>
                <a:ea typeface="Times New Roman" panose="02020603050405020304" pitchFamily="18" charset="0"/>
              </a:rPr>
              <a:t>.</a:t>
            </a:r>
            <a:r>
              <a:rPr lang="en-US" sz="4000" dirty="0">
                <a:solidFill>
                  <a:schemeClr val="bg1"/>
                </a:solidFill>
                <a:effectLst/>
                <a:latin typeface="Century Gothic" panose="020B0502020202020204" pitchFamily="34" charset="0"/>
                <a:ea typeface="Times New Roman" panose="02020603050405020304" pitchFamily="18" charset="0"/>
              </a:rPr>
              <a:t> </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944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20F4C-3CC3-FB52-3F22-0562667FCB4A}"/>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0AF85957-4E0A-6177-CC98-6FB0C9067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85DFD04-5929-B25A-8643-D1C857247578}"/>
              </a:ext>
            </a:extLst>
          </p:cNvPr>
          <p:cNvSpPr txBox="1"/>
          <p:nvPr/>
        </p:nvSpPr>
        <p:spPr>
          <a:xfrm>
            <a:off x="3528292" y="2650069"/>
            <a:ext cx="8746835" cy="1557862"/>
          </a:xfrm>
          <a:prstGeom prst="rect">
            <a:avLst/>
          </a:prstGeom>
          <a:noFill/>
        </p:spPr>
        <p:txBody>
          <a:bodyPr wrap="square">
            <a:spAutoFit/>
          </a:bodyPr>
          <a:lstStyle/>
          <a:p>
            <a:pPr marL="0" marR="0">
              <a:lnSpc>
                <a:spcPct val="107000"/>
              </a:lnSpc>
              <a:spcAft>
                <a:spcPts val="800"/>
              </a:spcAft>
            </a:pPr>
            <a:r>
              <a:rPr lang="en-US" sz="2800" b="1" u="sng"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Proverbs 11:30</a:t>
            </a:r>
            <a:r>
              <a:rPr lang="en-US" sz="28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KJV </a:t>
            </a:r>
          </a:p>
          <a:p>
            <a:pPr marL="0" marR="0">
              <a:lnSpc>
                <a:spcPct val="107000"/>
              </a:lnSpc>
              <a:spcAft>
                <a:spcPts val="800"/>
              </a:spcAft>
            </a:pPr>
            <a:r>
              <a:rPr lang="en-US" sz="2800" i="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The fruit of the righteous is a tree of life, and whoever captures [wins] souls is wise.</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2516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865F-A027-73B6-2F56-48542F2A60A8}"/>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8C2DC22E-B933-B0C9-31F4-6B40A6EDE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7ECACC4-458B-4099-0D6B-F5D7173A87CD}"/>
              </a:ext>
            </a:extLst>
          </p:cNvPr>
          <p:cNvSpPr txBox="1"/>
          <p:nvPr/>
        </p:nvSpPr>
        <p:spPr>
          <a:xfrm>
            <a:off x="3445165" y="1077026"/>
            <a:ext cx="8746835" cy="1323439"/>
          </a:xfrm>
          <a:prstGeom prst="rect">
            <a:avLst/>
          </a:prstGeom>
          <a:noFill/>
        </p:spPr>
        <p:txBody>
          <a:bodyPr wrap="square">
            <a:spAutoFit/>
          </a:bodyPr>
          <a:lstStyle/>
          <a:p>
            <a:pPr marL="342900" marR="0" lvl="0" indent="-342900">
              <a:buFont typeface="Symbol" panose="05050102010706020507" pitchFamily="18" charset="2"/>
              <a:buChar char=""/>
            </a:pPr>
            <a:r>
              <a:rPr lang="en-US" sz="4000" dirty="0">
                <a:solidFill>
                  <a:schemeClr val="bg1"/>
                </a:solidFill>
                <a:effectLst/>
                <a:latin typeface="Century Gothic" panose="020B0502020202020204" pitchFamily="34" charset="0"/>
                <a:ea typeface="Times New Roman" panose="02020603050405020304" pitchFamily="18" charset="0"/>
              </a:rPr>
              <a:t>Win them to </a:t>
            </a:r>
            <a:r>
              <a:rPr lang="en-US" sz="4000" b="1" u="sng" dirty="0">
                <a:solidFill>
                  <a:srgbClr val="FFFF00"/>
                </a:solidFill>
                <a:effectLst/>
                <a:latin typeface="Century Gothic" panose="020B0502020202020204" pitchFamily="34" charset="0"/>
                <a:ea typeface="Times New Roman" panose="02020603050405020304" pitchFamily="18" charset="0"/>
              </a:rPr>
              <a:t>you</a:t>
            </a:r>
            <a:r>
              <a:rPr lang="en-US" sz="4000" dirty="0">
                <a:solidFill>
                  <a:schemeClr val="bg1"/>
                </a:solidFill>
                <a:effectLst/>
                <a:latin typeface="Century Gothic" panose="020B0502020202020204" pitchFamily="34" charset="0"/>
                <a:ea typeface="Times New Roman" panose="02020603050405020304" pitchFamily="18" charset="0"/>
              </a:rPr>
              <a:t>. </a:t>
            </a:r>
          </a:p>
          <a:p>
            <a:pPr marR="0" lvl="0"/>
            <a:r>
              <a:rPr lang="en-US" sz="4000" dirty="0">
                <a:solidFill>
                  <a:schemeClr val="bg1"/>
                </a:solidFill>
                <a:effectLst/>
                <a:latin typeface="Century Gothic" panose="020B0502020202020204" pitchFamily="34" charset="0"/>
                <a:ea typeface="Times New Roman" panose="02020603050405020304" pitchFamily="18" charset="0"/>
              </a:rPr>
              <a:t> </a:t>
            </a:r>
            <a:endParaRPr lang="en-US" sz="4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95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BBB9-0BAB-7727-05E9-2AB3227AF805}"/>
            </a:ext>
          </a:extLst>
        </p:cNvPr>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961BE6F2-00B7-C08C-E10A-BD9E25FEE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9AA4B47-E153-2B29-AC5A-2847E509CC8C}"/>
              </a:ext>
            </a:extLst>
          </p:cNvPr>
          <p:cNvSpPr txBox="1"/>
          <p:nvPr/>
        </p:nvSpPr>
        <p:spPr>
          <a:xfrm>
            <a:off x="3445165" y="1077026"/>
            <a:ext cx="8746835" cy="3847207"/>
          </a:xfrm>
          <a:prstGeom prst="rect">
            <a:avLst/>
          </a:prstGeom>
          <a:noFill/>
        </p:spPr>
        <p:txBody>
          <a:bodyPr wrap="square">
            <a:spAutoFit/>
          </a:bodyPr>
          <a:lstStyle/>
          <a:p>
            <a:pPr marL="342900" marR="0" lvl="0" indent="-342900">
              <a:buFont typeface="Symbol" panose="05050102010706020507" pitchFamily="18" charset="2"/>
              <a:buChar char=""/>
            </a:pPr>
            <a:r>
              <a:rPr lang="en-US" sz="4000" dirty="0">
                <a:solidFill>
                  <a:schemeClr val="bg1"/>
                </a:solidFill>
                <a:effectLst/>
                <a:latin typeface="Century Gothic" panose="020B0502020202020204" pitchFamily="34" charset="0"/>
                <a:ea typeface="Times New Roman" panose="02020603050405020304" pitchFamily="18" charset="0"/>
              </a:rPr>
              <a:t>Win them to </a:t>
            </a:r>
            <a:r>
              <a:rPr lang="en-US" sz="4000" b="1" u="sng" dirty="0">
                <a:solidFill>
                  <a:srgbClr val="FFFF00"/>
                </a:solidFill>
                <a:effectLst/>
                <a:latin typeface="Century Gothic" panose="020B0502020202020204" pitchFamily="34" charset="0"/>
                <a:ea typeface="Times New Roman" panose="02020603050405020304" pitchFamily="18" charset="0"/>
              </a:rPr>
              <a:t>you</a:t>
            </a:r>
            <a:r>
              <a:rPr lang="en-US" sz="4000" dirty="0">
                <a:solidFill>
                  <a:schemeClr val="bg1"/>
                </a:solidFill>
                <a:effectLst/>
                <a:latin typeface="Century Gothic" panose="020B0502020202020204" pitchFamily="34" charset="0"/>
                <a:ea typeface="Times New Roman" panose="02020603050405020304" pitchFamily="18" charset="0"/>
              </a:rPr>
              <a:t>. </a:t>
            </a:r>
          </a:p>
          <a:p>
            <a:pPr marR="0" lvl="0"/>
            <a:endParaRPr lang="en-US" sz="44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4000" dirty="0">
                <a:solidFill>
                  <a:schemeClr val="bg1"/>
                </a:solidFill>
                <a:effectLst/>
                <a:latin typeface="Century Gothic" panose="020B0502020202020204" pitchFamily="34" charset="0"/>
                <a:ea typeface="Times New Roman" panose="02020603050405020304" pitchFamily="18" charset="0"/>
              </a:rPr>
              <a:t>Win them to your </a:t>
            </a:r>
            <a:r>
              <a:rPr lang="en-US" sz="4000" b="1" u="sng" dirty="0">
                <a:solidFill>
                  <a:srgbClr val="FFFF00"/>
                </a:solidFill>
                <a:effectLst/>
                <a:latin typeface="Century Gothic" panose="020B0502020202020204" pitchFamily="34" charset="0"/>
                <a:ea typeface="Times New Roman" panose="02020603050405020304" pitchFamily="18" charset="0"/>
              </a:rPr>
              <a:t>group</a:t>
            </a:r>
            <a:r>
              <a:rPr lang="en-US" sz="4000" dirty="0">
                <a:solidFill>
                  <a:schemeClr val="bg1"/>
                </a:solidFill>
                <a:effectLst/>
                <a:latin typeface="Century Gothic" panose="020B0502020202020204" pitchFamily="34" charset="0"/>
                <a:ea typeface="Times New Roman" panose="02020603050405020304" pitchFamily="18" charset="0"/>
              </a:rPr>
              <a:t> of Christian friends, your </a:t>
            </a:r>
            <a:r>
              <a:rPr lang="en-US" sz="4000" b="1" u="sng" dirty="0">
                <a:solidFill>
                  <a:srgbClr val="FFFF00"/>
                </a:solidFill>
                <a:effectLst/>
                <a:latin typeface="Century Gothic" panose="020B0502020202020204" pitchFamily="34" charset="0"/>
                <a:ea typeface="Times New Roman" panose="02020603050405020304" pitchFamily="18" charset="0"/>
              </a:rPr>
              <a:t>church</a:t>
            </a:r>
            <a:r>
              <a:rPr lang="en-US" sz="4000" dirty="0">
                <a:solidFill>
                  <a:schemeClr val="bg1"/>
                </a:solidFill>
                <a:effectLst/>
                <a:latin typeface="Century Gothic" panose="020B0502020202020204" pitchFamily="34" charset="0"/>
                <a:ea typeface="Times New Roman" panose="02020603050405020304" pitchFamily="18" charset="0"/>
              </a:rPr>
              <a:t>, </a:t>
            </a:r>
          </a:p>
          <a:p>
            <a:pPr marR="0" lvl="0"/>
            <a:r>
              <a:rPr lang="en-US" sz="4000" dirty="0">
                <a:solidFill>
                  <a:schemeClr val="bg1"/>
                </a:solidFill>
                <a:latin typeface="Century Gothic" panose="020B0502020202020204" pitchFamily="34" charset="0"/>
                <a:ea typeface="Times New Roman" panose="02020603050405020304" pitchFamily="18" charset="0"/>
              </a:rPr>
              <a:t>  </a:t>
            </a:r>
            <a:r>
              <a:rPr lang="en-US" sz="4000" dirty="0">
                <a:solidFill>
                  <a:schemeClr val="bg1"/>
                </a:solidFill>
                <a:effectLst/>
                <a:latin typeface="Century Gothic" panose="020B0502020202020204" pitchFamily="34" charset="0"/>
                <a:ea typeface="Times New Roman" panose="02020603050405020304" pitchFamily="18" charset="0"/>
              </a:rPr>
              <a:t>or your small group.</a:t>
            </a:r>
          </a:p>
          <a:p>
            <a:pPr marR="0" lvl="0"/>
            <a:r>
              <a:rPr lang="en-US" sz="4000" dirty="0">
                <a:solidFill>
                  <a:schemeClr val="bg1"/>
                </a:solidFill>
                <a:effectLst/>
                <a:latin typeface="Century Gothic" panose="020B0502020202020204" pitchFamily="34" charset="0"/>
                <a:ea typeface="Times New Roman" panose="02020603050405020304" pitchFamily="18" charset="0"/>
              </a:rPr>
              <a:t> </a:t>
            </a:r>
            <a:endParaRPr lang="en-US" sz="4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5734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1128</TotalTime>
  <Words>549</Words>
  <Application>Microsoft Macintosh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Andi Earley</dc:creator>
  <cp:lastModifiedBy>Shannon Baker</cp:lastModifiedBy>
  <cp:revision>2</cp:revision>
  <dcterms:created xsi:type="dcterms:W3CDTF">2024-10-10T18:42:14Z</dcterms:created>
  <dcterms:modified xsi:type="dcterms:W3CDTF">2026-03-06T16:19:32Z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f61a11c-2183-40cc-b744-f3395dc99cea_Enabled">
    <vt:lpwstr>true</vt:lpwstr>
  </property>
  <property fmtid="{D5CDD505-2E9C-101B-9397-08002B2CF9AE}" pid="3" name="MSIP_Label_ef61a11c-2183-40cc-b744-f3395dc99cea_SetDate">
    <vt:lpwstr>2026-03-06T16:19:32Z</vt:lpwstr>
  </property>
  <property fmtid="{D5CDD505-2E9C-101B-9397-08002B2CF9AE}" pid="4" name="MSIP_Label_ef61a11c-2183-40cc-b744-f3395dc99cea_Method">
    <vt:lpwstr>Standard</vt:lpwstr>
  </property>
  <property fmtid="{D5CDD505-2E9C-101B-9397-08002B2CF9AE}" pid="5" name="MSIP_Label_ef61a11c-2183-40cc-b744-f3395dc99cea_Name">
    <vt:lpwstr>General Label</vt:lpwstr>
  </property>
  <property fmtid="{D5CDD505-2E9C-101B-9397-08002B2CF9AE}" pid="6" name="MSIP_Label_ef61a11c-2183-40cc-b744-f3395dc99cea_SiteId">
    <vt:lpwstr>1e438427-c40d-455f-9834-c81f82380d58</vt:lpwstr>
  </property>
  <property fmtid="{D5CDD505-2E9C-101B-9397-08002B2CF9AE}" pid="7" name="MSIP_Label_ef61a11c-2183-40cc-b744-f3395dc99cea_ActionId">
    <vt:lpwstr>1563e83b-4ee1-4362-bd30-c5ef67041c49</vt:lpwstr>
  </property>
  <property fmtid="{D5CDD505-2E9C-101B-9397-08002B2CF9AE}" pid="8" name="MSIP_Label_ef61a11c-2183-40cc-b744-f3395dc99cea_ContentBits">
    <vt:lpwstr>0</vt:lpwstr>
  </property>
  <property fmtid="{D5CDD505-2E9C-101B-9397-08002B2CF9AE}" pid="9" name="MSIP_Label_ef61a11c-2183-40cc-b744-f3395dc99cea_Tag">
    <vt:lpwstr>50, 3, 0, 1</vt:lpwstr>
  </property>
</Properties>
</file>