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8" r:id="rId4"/>
    <p:sldId id="257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5"/>
    <p:restoredTop sz="94682"/>
  </p:normalViewPr>
  <p:slideViewPr>
    <p:cSldViewPr snapToGrid="0">
      <p:cViewPr>
        <p:scale>
          <a:sx n="94" d="100"/>
          <a:sy n="94" d="100"/>
        </p:scale>
        <p:origin x="148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0A064-7DAB-AE42-A30A-C9F4A168B712}" type="datetimeFigureOut">
              <a:rPr lang="en-US" smtClean="0"/>
              <a:t>3/12/26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9711C-1328-374C-BC77-F1EA6A834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6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9711C-1328-374C-BC77-F1EA6A8348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90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F1531-9F40-53B7-F8EA-7650E7165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2450E-C057-3D42-3B0D-CD2626C06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6395C-201F-043B-6C24-E39F65CFC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7C7B5-9638-27CA-F9AF-5889C56F1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BD049-BC81-C000-F654-10FAFB081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8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EAE7C-29F0-84AA-616A-C91F2C04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4CE6A3-4C21-C062-ED72-3AFD22C30C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CAECC-D600-811B-4A16-2ED32A560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94BB7-58AC-C073-574B-EFEAC5141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33862-DD34-7F46-89B0-E8E9CC8C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1F9A7-6C15-43B0-1CFD-28F3466F2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27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D4449-71BF-58C2-732D-A691533C2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66FCF5-7C05-4851-1353-D6937496C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1727D-A5D2-DC7C-3DC5-A7E515D0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2B913-8458-48A2-464C-78438E56E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2A94C-97AA-94DF-6BD3-0F6F802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19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DDA74-C5C5-0E4A-9735-5AF03868E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16989D-D0E4-539E-8675-7DE1242DC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361B4-AF3B-6935-80F7-9C68657B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94C0A-FE3C-68E7-111A-ECF8CD0B7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95B40-FB6C-8C66-9075-371DD74D0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37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004790-5FF4-A523-2A6E-ABFE134BC5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6902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8F1531-9F40-53B7-F8EA-7650E7165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2450E-C057-3D42-3B0D-CD2626C06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6395C-201F-043B-6C24-E39F65CFC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7C7B5-9638-27CA-F9AF-5889C56F1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BD049-BC81-C000-F654-10FAFB081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15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B7E09-422F-6B82-033B-CCDE0A094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699B7-4063-9D7B-4D7C-453701FB1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C7C68-D8A0-ACE7-67E9-6215D08F4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76655-EED4-012D-5F2C-B72B7222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145CE-0BB1-8D21-37BC-F48F06E52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01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563AC-6AD0-3A8C-B22E-E21A5BF3A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23D33-15F4-6D08-181B-C484005FB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4CE5C-7AF6-6AC0-6D32-B8D062730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296A7-D910-655C-111E-5950C8219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A83FA-0BCF-8EAD-6A00-15C1AC52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83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1C3D4-1EB1-CBFB-4879-31E413619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CF0E8-68D0-E373-0563-B2CF82CAA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C73E7-44A7-7611-A133-E9B8533D8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9D249-14EB-2682-85ED-CE4560CDE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94A40-0428-6D08-E08C-8D33A1DC8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550D3-50CA-B563-36FB-BB26D7B2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07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2CAE3-49A4-E8C9-C8B0-A1C9D5455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BFFE6-9BA9-8E88-92B4-57A6A45BE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006EA-E499-4299-886A-A44CCAF35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1D9FD-D61E-6B08-F956-0ED13305D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E5DDF2-F783-0E45-4C82-6ABE86B8DC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49AA3E-C274-E8AA-16F4-FD337B017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1D4B5C-952D-659F-F063-A58BBCB47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29FCEB-CA86-D7DD-52F9-F388673A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84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54501-293A-D842-BE83-DDC414048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6B1FF4-EDAE-B484-FC38-895CC1FE7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13CC-FD09-748B-D4DD-4B794AFEB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AE60E-3D09-876A-A310-F6875DEBD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15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B560C7-5D15-41EB-9F2D-4D8000A06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A7CA1-9DF9-DB41-A28E-043566C16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B127D-3545-97D4-36E6-25E8DF78A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B7E09-422F-6B82-033B-CCDE0A09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45" y="2675731"/>
            <a:ext cx="2743200" cy="1325563"/>
          </a:xfrm>
        </p:spPr>
        <p:txBody>
          <a:bodyPr>
            <a:noAutofit/>
          </a:bodyPr>
          <a:lstStyle>
            <a:lvl1pPr>
              <a:defRPr sz="5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699B7-4063-9D7B-4D7C-453701FB1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555" y="661241"/>
            <a:ext cx="7315200" cy="5535518"/>
          </a:xfrm>
        </p:spPr>
        <p:txBody>
          <a:bodyPr>
            <a:normAutofit/>
          </a:bodyPr>
          <a:lstStyle>
            <a:lvl1pPr>
              <a:buNone/>
              <a:defRPr sz="3600"/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2808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DD7F-107C-2F4B-7353-418A88434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232A2-1213-EA5E-8C87-6C52DDA7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80C10-3A6C-1DF2-7851-E931A9929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D7A88-0C99-1C88-8BCE-7AC705558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F5653-DD8C-0565-0F11-BC463CE1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6B9D9-6EEA-8256-97A0-116E4AC4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56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EAE7C-29F0-84AA-616A-C91F2C04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4CE6A3-4C21-C062-ED72-3AFD22C30C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CAECC-D600-811B-4A16-2ED32A560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94BB7-58AC-C073-574B-EFEAC5141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33862-DD34-7F46-89B0-E8E9CC8C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1F9A7-6C15-43B0-1CFD-28F3466F2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99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D4449-71BF-58C2-732D-A691533C2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66FCF5-7C05-4851-1353-D6937496C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1727D-A5D2-DC7C-3DC5-A7E515D0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2B913-8458-48A2-464C-78438E56E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2A94C-97AA-94DF-6BD3-0F6F802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80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DDA74-C5C5-0E4A-9735-5AF03868E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16989D-D0E4-539E-8675-7DE1242DC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361B4-AF3B-6935-80F7-9C68657B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94C0A-FE3C-68E7-111A-ECF8CD0B7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95B40-FB6C-8C66-9075-371DD74D0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65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B7E09-422F-6B82-033B-CCDE0A09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149" y="546681"/>
            <a:ext cx="11012605" cy="1325563"/>
          </a:xfrm>
        </p:spPr>
        <p:txBody>
          <a:bodyPr>
            <a:noAutofit/>
          </a:bodyPr>
          <a:lstStyle>
            <a:lvl1pPr>
              <a:defRPr sz="5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699B7-4063-9D7B-4D7C-453701FB1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149" y="2142699"/>
            <a:ext cx="11012606" cy="4054060"/>
          </a:xfrm>
        </p:spPr>
        <p:txBody>
          <a:bodyPr>
            <a:normAutofit/>
          </a:bodyPr>
          <a:lstStyle>
            <a:lvl1pPr>
              <a:buNone/>
              <a:defRPr sz="3600"/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8949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563AC-6AD0-3A8C-B22E-E21A5BF3A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23D33-15F4-6D08-181B-C484005FB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4CE5C-7AF6-6AC0-6D32-B8D062730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296A7-D910-655C-111E-5950C8219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A83FA-0BCF-8EAD-6A00-15C1AC52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86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1C3D4-1EB1-CBFB-4879-31E413619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CF0E8-68D0-E373-0563-B2CF82CAA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C73E7-44A7-7611-A133-E9B8533D8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9D249-14EB-2682-85ED-CE4560CDE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94A40-0428-6D08-E08C-8D33A1DC8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550D3-50CA-B563-36FB-BB26D7B2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21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2CAE3-49A4-E8C9-C8B0-A1C9D5455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BFFE6-9BA9-8E88-92B4-57A6A45BE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006EA-E499-4299-886A-A44CCAF35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1D9FD-D61E-6B08-F956-0ED13305D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E5DDF2-F783-0E45-4C82-6ABE86B8DC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49AA3E-C274-E8AA-16F4-FD337B017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1D4B5C-952D-659F-F063-A58BBCB47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29FCEB-CA86-D7DD-52F9-F388673A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54501-293A-D842-BE83-DDC414048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6B1FF4-EDAE-B484-FC38-895CC1FE7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13CC-FD09-748B-D4DD-4B794AFEB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AE60E-3D09-876A-A310-F6875DEBD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9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B560C7-5D15-41EB-9F2D-4D8000A06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A7CA1-9DF9-DB41-A28E-043566C16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B127D-3545-97D4-36E6-25E8DF78A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09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DD7F-107C-2F4B-7353-418A88434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232A2-1213-EA5E-8C87-6C52DDA7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80C10-3A6C-1DF2-7851-E931A9929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D7A88-0C99-1C88-8BCE-7AC705558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1A8-B5B7-0148-873E-4F37A40A0BA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F5653-DD8C-0565-0F11-BC463CE1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6B9D9-6EEA-8256-97A0-116E4AC4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0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74E397-7715-5FC9-2CBC-5F772E642C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10000"/>
          </a:blip>
          <a:srcRect l="3704" t="16274" r="4115" b="14257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4BCD63-F637-76FE-4E5E-C7E0499BD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4FEC8-4BDD-50A8-0564-2CEE2F7E5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A844B-001B-F778-AC48-2472934CC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B9D1A8-B5B7-0148-873E-4F37A40A0BA8}" type="datetimeFigureOut">
              <a:rPr lang="en-US" smtClean="0"/>
              <a:t>3/12/26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37EC3-9AD5-E3CB-FB6D-4C026BF03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A01D9-0929-6784-F68C-3F7B6695C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0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4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046222-6B55-2371-A91C-E462D3E2BD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3915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4BCD63-F637-76FE-4E5E-C7E0499BD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4FEC8-4BDD-50A8-0564-2CEE2F7E5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A844B-001B-F778-AC48-2472934CC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B9D1A8-B5B7-0148-873E-4F37A40A0BA8}" type="datetimeFigureOut">
              <a:rPr lang="en-US" smtClean="0"/>
              <a:t>3/12/26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37EC3-9AD5-E3CB-FB6D-4C026BF03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A01D9-0929-6784-F68C-3F7B6695C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63B259-B7DC-9B40-9B5D-54DC6D99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3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998D7-7040-69DE-87C9-2ADC8040D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163" y="1417781"/>
            <a:ext cx="4128655" cy="2387600"/>
          </a:xfrm>
        </p:spPr>
        <p:txBody>
          <a:bodyPr/>
          <a:lstStyle/>
          <a:p>
            <a:r>
              <a:rPr lang="en-US" b="1"/>
              <a:t>God’s Work God’s Way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9B302C-E5A7-5EC4-D417-FB58D75B9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163" y="4253202"/>
            <a:ext cx="3962400" cy="1655762"/>
          </a:xfrm>
        </p:spPr>
        <p:txBody>
          <a:bodyPr>
            <a:normAutofit fontScale="47500" lnSpcReduction="20000"/>
          </a:bodyPr>
          <a:lstStyle/>
          <a:p>
            <a:r>
              <a:rPr lang="en-US" sz="5700"/>
              <a:t>Genesis 16</a:t>
            </a:r>
          </a:p>
          <a:p>
            <a:endParaRPr lang="en-US" sz="5700"/>
          </a:p>
          <a:p>
            <a:r>
              <a:rPr lang="en-US" sz="5700"/>
              <a:t>William “Duce” Branch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FB3C0-F448-D84E-D2A8-CAF34F800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222" y="0"/>
            <a:ext cx="7386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88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0BD2D-64D6-D59B-9376-08CA3402E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2C610-2112-66F6-C2F0-A584057EA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You can expect conflict </a:t>
            </a:r>
            <a:br>
              <a:rPr lang="en-US" b="1" dirty="0"/>
            </a:br>
            <a:r>
              <a:rPr lang="en-US" b="1" dirty="0"/>
              <a:t>when we try to do </a:t>
            </a:r>
            <a:br>
              <a:rPr lang="en-US" b="1" dirty="0"/>
            </a:br>
            <a:r>
              <a:rPr lang="en-US" b="1" dirty="0"/>
              <a:t>God’s will man’s way.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49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06989-1833-6BA6-14E4-2577761C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454A2-52D8-DF2F-09B7-3CC3C695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99" y="2675731"/>
            <a:ext cx="364395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Great Comfort </a:t>
            </a:r>
            <a:br>
              <a:rPr lang="en-US" dirty="0"/>
            </a:br>
            <a:r>
              <a:rPr lang="en-US" dirty="0"/>
              <a:t>We Have: </a:t>
            </a:r>
            <a:br>
              <a:rPr lang="en-US" dirty="0"/>
            </a:br>
            <a:r>
              <a:rPr lang="en-US" i="1" dirty="0"/>
              <a:t>The Grace and Mercy </a:t>
            </a:r>
            <a:br>
              <a:rPr lang="en-US" i="1" dirty="0"/>
            </a:br>
            <a:r>
              <a:rPr lang="en-US" i="1" dirty="0"/>
              <a:t>of God </a:t>
            </a:r>
            <a:br>
              <a:rPr lang="en-US" dirty="0"/>
            </a:br>
            <a:br>
              <a:rPr lang="en-US" sz="4000" dirty="0"/>
            </a:br>
            <a:r>
              <a:rPr lang="en-US" sz="4000" dirty="0"/>
              <a:t>(Gen 16:7-13)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24699-A46C-018E-5595-7A672685C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Gen 16:7-8 </a:t>
            </a:r>
            <a:r>
              <a:rPr lang="en-US" sz="3200" dirty="0"/>
              <a:t>- </a:t>
            </a:r>
            <a:r>
              <a:rPr lang="en-US" sz="3200" baseline="30000" dirty="0"/>
              <a:t>7</a:t>
            </a:r>
            <a:r>
              <a:rPr lang="en-US" sz="3200" dirty="0"/>
              <a:t> The angel of the Lord found her by a spring in the wilderness, the spring on the way to Shur. </a:t>
            </a:r>
            <a:r>
              <a:rPr lang="en-US" sz="3200" baseline="30000" dirty="0"/>
              <a:t>8</a:t>
            </a:r>
            <a:r>
              <a:rPr lang="en-US" sz="3200" dirty="0"/>
              <a:t> He said, “Hagar, slave of Sarai, where have you come from and where are you going?” She replied, “I’m running away from my mistress Sarai.” </a:t>
            </a:r>
          </a:p>
        </p:txBody>
      </p:sp>
    </p:spTree>
    <p:extLst>
      <p:ext uri="{BB962C8B-B14F-4D97-AF65-F5344CB8AC3E}">
        <p14:creationId xmlns:p14="http://schemas.microsoft.com/office/powerpoint/2010/main" val="1421426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832F8-3C7A-CFA6-FB2B-4447EA101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672A9-9898-160E-14B3-74489DB40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851" y="661241"/>
            <a:ext cx="7668904" cy="553551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/>
              <a:t>Gen 16:9-12 </a:t>
            </a:r>
            <a:r>
              <a:rPr lang="en-US" sz="2800" dirty="0"/>
              <a:t>- </a:t>
            </a:r>
            <a:r>
              <a:rPr lang="en-US" sz="2800" baseline="30000" dirty="0"/>
              <a:t>9</a:t>
            </a:r>
            <a:r>
              <a:rPr lang="en-US" sz="2800" dirty="0"/>
              <a:t> The angel of the Lord said to her, “Go back to your mistress and submit to her authority.” </a:t>
            </a:r>
            <a:r>
              <a:rPr lang="en-US" sz="2800" baseline="30000" dirty="0"/>
              <a:t>10</a:t>
            </a:r>
            <a:r>
              <a:rPr lang="en-US" sz="2800" dirty="0"/>
              <a:t> The angel of the Lord said to her, “I will greatly multiply your offspring, and they will be too many to count.” </a:t>
            </a:r>
            <a:r>
              <a:rPr lang="en-US" sz="2800" baseline="30000" dirty="0"/>
              <a:t>11</a:t>
            </a:r>
            <a:r>
              <a:rPr lang="en-US" sz="2800" dirty="0"/>
              <a:t> The angel of the Lord said to her, “You have conceived and will have a son. You will name him Ishmael, for the Lord has heard your cry of affliction. </a:t>
            </a:r>
            <a:r>
              <a:rPr lang="en-US" sz="2800" baseline="30000" dirty="0"/>
              <a:t>12</a:t>
            </a:r>
            <a:r>
              <a:rPr lang="en-US" sz="2800" dirty="0"/>
              <a:t> This man will be like a wild donkey. His hand will be against everyone, and everyone’s hand will be against him; he will settle near all his relatives.”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B678A6-9742-C8E7-4E26-70A703FF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99" y="2675731"/>
            <a:ext cx="364395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Great Comfort </a:t>
            </a:r>
            <a:br>
              <a:rPr lang="en-US" dirty="0"/>
            </a:br>
            <a:r>
              <a:rPr lang="en-US" dirty="0"/>
              <a:t>We Have: </a:t>
            </a:r>
            <a:br>
              <a:rPr lang="en-US" dirty="0"/>
            </a:br>
            <a:r>
              <a:rPr lang="en-US" i="1" dirty="0"/>
              <a:t>The Grace and Mercy </a:t>
            </a:r>
            <a:br>
              <a:rPr lang="en-US" i="1" dirty="0"/>
            </a:br>
            <a:r>
              <a:rPr lang="en-US" i="1" dirty="0"/>
              <a:t>of God </a:t>
            </a:r>
            <a:br>
              <a:rPr lang="en-US" dirty="0"/>
            </a:br>
            <a:br>
              <a:rPr lang="en-US" sz="4000" dirty="0"/>
            </a:br>
            <a:r>
              <a:rPr lang="en-US" sz="4000" dirty="0"/>
              <a:t>(Gen 16:7-13)</a:t>
            </a:r>
          </a:p>
        </p:txBody>
      </p:sp>
    </p:spTree>
    <p:extLst>
      <p:ext uri="{BB962C8B-B14F-4D97-AF65-F5344CB8AC3E}">
        <p14:creationId xmlns:p14="http://schemas.microsoft.com/office/powerpoint/2010/main" val="3981840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314DB-6F0C-78D0-FDA1-C62DFE0AC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26457-F59D-540C-1867-398AE3F8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51" y="2675731"/>
            <a:ext cx="342558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Confidence Gained from His Consistent Character </a:t>
            </a:r>
            <a:br>
              <a:rPr lang="en-US" dirty="0"/>
            </a:br>
            <a:br>
              <a:rPr lang="en-US" sz="4000" dirty="0"/>
            </a:br>
            <a:r>
              <a:rPr lang="en-US" sz="4000" dirty="0"/>
              <a:t>(Gen 16:13-16)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B8A0D-3E29-0776-8A52-C58DCFA49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Gen 16:13-16 </a:t>
            </a:r>
            <a:r>
              <a:rPr lang="en-US" sz="3200" dirty="0"/>
              <a:t>- </a:t>
            </a:r>
            <a:r>
              <a:rPr lang="en-US" sz="3200" baseline="30000" dirty="0"/>
              <a:t>13</a:t>
            </a:r>
            <a:r>
              <a:rPr lang="en-US" sz="3200" dirty="0"/>
              <a:t> So she named the Lord who spoke to her: “You are El-</a:t>
            </a:r>
            <a:r>
              <a:rPr lang="en-US" sz="3200" dirty="0" err="1"/>
              <a:t>roi</a:t>
            </a:r>
            <a:r>
              <a:rPr lang="en-US" sz="3200" dirty="0"/>
              <a:t>,” for she said, “In this place, have I actually seen the one who sees me? ” </a:t>
            </a:r>
            <a:r>
              <a:rPr lang="en-US" sz="3200" baseline="30000" dirty="0"/>
              <a:t>14</a:t>
            </a:r>
            <a:r>
              <a:rPr lang="en-US" sz="3200" dirty="0"/>
              <a:t> That is why the well is called Beer-</a:t>
            </a:r>
            <a:r>
              <a:rPr lang="en-US" sz="3200" dirty="0" err="1"/>
              <a:t>lahai</a:t>
            </a:r>
            <a:r>
              <a:rPr lang="en-US" sz="3200" dirty="0"/>
              <a:t>-</a:t>
            </a:r>
            <a:r>
              <a:rPr lang="en-US" sz="3200" dirty="0" err="1"/>
              <a:t>roi</a:t>
            </a:r>
            <a:r>
              <a:rPr lang="en-US" sz="3200" dirty="0"/>
              <a:t>. It is between Kadesh and Bered. </a:t>
            </a:r>
            <a:r>
              <a:rPr lang="en-US" sz="3200" baseline="30000" dirty="0"/>
              <a:t>15</a:t>
            </a:r>
            <a:r>
              <a:rPr lang="en-US" sz="3200" dirty="0"/>
              <a:t> So Hagar gave birth to Abram’s son, and Abram named his son (whom Hagar bore) Ishmael. </a:t>
            </a:r>
            <a:r>
              <a:rPr lang="en-US" sz="3200" baseline="30000" dirty="0"/>
              <a:t>16</a:t>
            </a:r>
            <a:r>
              <a:rPr lang="en-US" sz="3200" dirty="0"/>
              <a:t> Abram was eighty-six years old when Hagar bore Ishmael to him.</a:t>
            </a:r>
          </a:p>
        </p:txBody>
      </p:sp>
    </p:spTree>
    <p:extLst>
      <p:ext uri="{BB962C8B-B14F-4D97-AF65-F5344CB8AC3E}">
        <p14:creationId xmlns:p14="http://schemas.microsoft.com/office/powerpoint/2010/main" val="638340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D18E8-2315-CC46-D63B-3A470C774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4CE46-EF15-6788-6E9B-038E3DC69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511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"Faith is not resignation to a power we do not know; faith is committal to One Whose character we do know because it has been revealed to us in Jesus Christ."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8D649-179A-B0DA-DC45-5BB763A01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30838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/>
              <a:t>-Oswald Chambers-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82384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5085-4321-6EA2-B493-426C83545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Conclusion/Applications: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306F2-2722-2086-BAC5-43FE4299B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5463" indent="-525463">
              <a:buFont typeface="+mj-lt"/>
              <a:buAutoNum type="arabicPeriod"/>
            </a:pPr>
            <a:r>
              <a:rPr lang="en-US" sz="3600" b="1" dirty="0"/>
              <a:t>Trust God’s heart to help you receive whatever comes from his hand.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419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E0C04-F9BC-0A1C-0A5B-69BFA31EB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E63949-4E5F-FEA9-F720-C3A2A9F7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Conclusion/Applications: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1DD57-F97E-4F26-5462-F3D145A08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/>
              <a:t>Trust God’s heart to help you receive whatever comes from his hand.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/>
              <a:t>Trust God’s turnings and his timing.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1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48E1D-15E9-E09F-233E-95C9781AC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2A3F-D195-1C54-37DB-AEF95B242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254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“I'll go anywhere as long </a:t>
            </a:r>
            <a:br>
              <a:rPr lang="en-US" b="1" dirty="0"/>
            </a:br>
            <a:r>
              <a:rPr lang="en-US" b="1" dirty="0"/>
              <a:t>as it's forward.”</a:t>
            </a:r>
            <a:br>
              <a:rPr lang="en-US" b="1" dirty="0"/>
            </a:br>
            <a:br>
              <a:rPr lang="en-US" sz="3100" b="1" dirty="0"/>
            </a:br>
            <a:r>
              <a:rPr lang="en-US" b="1" dirty="0"/>
              <a:t> “Without Christ, not one step; with Him, anywhere!”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E3CE9C-C347-6D8D-4E78-C39164368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2222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/>
              <a:t>-David Livingstone-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5026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15EA5-25FE-E7F8-4D93-1EDA5023D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D655822-EBB9-9C39-5000-12F79CBD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Conclusion/Applications: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1687D-AE14-FD76-5F37-FCC5198CE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/>
              <a:t>Trust God’s heart to help you receive whatever comes from his hand.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/>
              <a:t>Trust God’s turnings and his timing.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/>
              <a:t>Trust God for eternal salvation and earthly sustenance.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863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EA86A-F85F-B914-E1F8-AE91EB47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FBD50-7003-D8D9-C783-FE85D786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Conclusion/Applications: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52D1C-25DF-E184-1224-A68347F4A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Trust God’s heart to help you receive whatever comes from his hand.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Trust God’s turnings and his timing.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Trust God for eternal salvation and earthly sustenance.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Trust God’s way for your ministry methods and ministry outcomes.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01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D2DB5-24BF-B09A-DDE3-88DF5ED43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89D6A-3340-E37B-2B69-BCB8C1942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913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"There are two kinds of people: those who say to God, 'Thy will be done,' and those to whom God says, 'All right, then, have it your way.'"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6C21D-9492-B885-B020-DB52F5090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81684"/>
            <a:ext cx="9144000" cy="685800"/>
          </a:xfrm>
        </p:spPr>
        <p:txBody>
          <a:bodyPr>
            <a:normAutofit/>
          </a:bodyPr>
          <a:lstStyle/>
          <a:p>
            <a:r>
              <a:rPr lang="en-US" sz="4000" dirty="0"/>
              <a:t>-C.S. Lewis-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4306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EDF09-7565-099E-E1ED-5F1DF6A45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8730-579F-C532-58A7-D2C96AA66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311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“God's work done </a:t>
            </a:r>
            <a:br>
              <a:rPr lang="en-US" b="1" dirty="0"/>
            </a:br>
            <a:r>
              <a:rPr lang="en-US" b="1" dirty="0"/>
              <a:t>in God's way will never lack God's supply.”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EA3F9-566C-81E2-AB96-311D49E61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170" y="4945584"/>
            <a:ext cx="9144000" cy="710655"/>
          </a:xfrm>
        </p:spPr>
        <p:txBody>
          <a:bodyPr>
            <a:normAutofit/>
          </a:bodyPr>
          <a:lstStyle/>
          <a:p>
            <a:r>
              <a:rPr lang="en-US" sz="4000" dirty="0"/>
              <a:t>-Hudson Taylor-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2328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A1C9F-7BC0-392A-3E1A-C12242A7B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7FE3-51F3-701C-E855-1F6C5B17E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845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"God always gives His best </a:t>
            </a:r>
            <a:br>
              <a:rPr lang="en-US" b="1" dirty="0"/>
            </a:br>
            <a:r>
              <a:rPr lang="en-US" b="1" dirty="0"/>
              <a:t>to those who leave the </a:t>
            </a:r>
            <a:br>
              <a:rPr lang="en-US" b="1" dirty="0"/>
            </a:br>
            <a:r>
              <a:rPr lang="en-US" b="1" dirty="0"/>
              <a:t>choice with Him."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84F17-544B-75FE-7F91-57CDB0877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99545"/>
            <a:ext cx="9144000" cy="726743"/>
          </a:xfrm>
        </p:spPr>
        <p:txBody>
          <a:bodyPr>
            <a:normAutofit/>
          </a:bodyPr>
          <a:lstStyle/>
          <a:p>
            <a:r>
              <a:rPr lang="en-US" sz="4000" dirty="0"/>
              <a:t>-Jim Elliott-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47548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16BF1-78AB-5C51-9D9A-6418413D8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44" y="2675731"/>
            <a:ext cx="333801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Context of Our Gifts and Calling: </a:t>
            </a:r>
            <a:br>
              <a:rPr lang="en-US" dirty="0"/>
            </a:br>
            <a:r>
              <a:rPr lang="en-US" i="1" dirty="0"/>
              <a:t>The Initiation </a:t>
            </a:r>
            <a:br>
              <a:rPr lang="en-US" i="1" dirty="0"/>
            </a:br>
            <a:r>
              <a:rPr lang="en-US" i="1" dirty="0"/>
              <a:t>of God </a:t>
            </a:r>
            <a:br>
              <a:rPr lang="en-US" dirty="0"/>
            </a:br>
            <a:br>
              <a:rPr lang="en-US" sz="4000" dirty="0"/>
            </a:br>
            <a:r>
              <a:rPr lang="en-US" sz="4000" dirty="0"/>
              <a:t>(Gen 12-17)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C39E2-9EA9-6EB8-4BAD-19DF1D968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Gen 12:1-3 </a:t>
            </a:r>
            <a:r>
              <a:rPr lang="en-US" sz="3200" dirty="0"/>
              <a:t>- </a:t>
            </a:r>
            <a:r>
              <a:rPr lang="en-US" sz="3200" baseline="30000" dirty="0"/>
              <a:t>1</a:t>
            </a:r>
            <a:r>
              <a:rPr lang="en-US" sz="3200" dirty="0"/>
              <a:t> The Lord said to Abram: Go from your land, your relatives, and your father’s house to the land that I will show you. </a:t>
            </a:r>
            <a:r>
              <a:rPr lang="en-US" sz="3200" baseline="30000" dirty="0"/>
              <a:t>2</a:t>
            </a:r>
            <a:r>
              <a:rPr lang="en-US" sz="3200" dirty="0"/>
              <a:t> I will make you into a great nation, I will bless you, I will make your name great, and you will be a blessing.    </a:t>
            </a:r>
            <a:r>
              <a:rPr lang="en-US" sz="3200" baseline="30000" dirty="0"/>
              <a:t>3</a:t>
            </a:r>
            <a:r>
              <a:rPr lang="en-US" sz="3200" dirty="0"/>
              <a:t> I will bless those who bless you, I will curse anyone who treats you with contempt, and all the peoples on earth will be blessed through you.</a:t>
            </a:r>
          </a:p>
        </p:txBody>
      </p:sp>
    </p:spTree>
    <p:extLst>
      <p:ext uri="{BB962C8B-B14F-4D97-AF65-F5344CB8AC3E}">
        <p14:creationId xmlns:p14="http://schemas.microsoft.com/office/powerpoint/2010/main" val="1823262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C1538-B224-C311-67C0-41A753BE3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CF89D-B7D0-ADCE-F2AF-EFDFFF675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Gen 13:14-17 </a:t>
            </a:r>
            <a:r>
              <a:rPr lang="en-US" sz="3200" dirty="0"/>
              <a:t>- </a:t>
            </a:r>
            <a:r>
              <a:rPr lang="en-US" sz="3200" baseline="30000" dirty="0"/>
              <a:t>14</a:t>
            </a:r>
            <a:r>
              <a:rPr lang="en-US" sz="3200" dirty="0"/>
              <a:t> After Lot had separated from him, the Lord said to Abram, “Look from the place where you are. Look north and south, east and west, </a:t>
            </a:r>
            <a:r>
              <a:rPr lang="en-US" sz="3200" baseline="30000" dirty="0"/>
              <a:t>15 </a:t>
            </a:r>
            <a:r>
              <a:rPr lang="en-US" sz="3200" dirty="0"/>
              <a:t>for I will give you and your offspring forever all the land that you see. </a:t>
            </a:r>
            <a:r>
              <a:rPr lang="en-US" sz="3200" baseline="30000" dirty="0"/>
              <a:t>16 </a:t>
            </a:r>
            <a:r>
              <a:rPr lang="en-US" sz="3200" dirty="0"/>
              <a:t>I will make your offspring like the dust of the earth, so that if anyone could count the dust of the earth, then your offspring could be counted. </a:t>
            </a:r>
            <a:r>
              <a:rPr lang="en-US" sz="3200" baseline="30000" dirty="0"/>
              <a:t>17</a:t>
            </a:r>
            <a:r>
              <a:rPr lang="en-US" sz="3200" dirty="0"/>
              <a:t> Get up and walk around the land, through its length and width, for I will give it to you.”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847490-7D08-3DE0-3C66-A8299DEA7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44" y="2675731"/>
            <a:ext cx="333801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Context of Our Gifts and Calling: </a:t>
            </a:r>
            <a:br>
              <a:rPr lang="en-US" dirty="0"/>
            </a:br>
            <a:r>
              <a:rPr lang="en-US" i="1" dirty="0"/>
              <a:t>The Initiation </a:t>
            </a:r>
            <a:br>
              <a:rPr lang="en-US" i="1" dirty="0"/>
            </a:br>
            <a:r>
              <a:rPr lang="en-US" i="1" dirty="0"/>
              <a:t>of God </a:t>
            </a:r>
            <a:br>
              <a:rPr lang="en-US" dirty="0"/>
            </a:br>
            <a:br>
              <a:rPr lang="en-US" sz="4000" dirty="0"/>
            </a:br>
            <a:r>
              <a:rPr lang="en-US" sz="4000" dirty="0"/>
              <a:t>(Gen 12-17)</a:t>
            </a:r>
          </a:p>
        </p:txBody>
      </p:sp>
    </p:spTree>
    <p:extLst>
      <p:ext uri="{BB962C8B-B14F-4D97-AF65-F5344CB8AC3E}">
        <p14:creationId xmlns:p14="http://schemas.microsoft.com/office/powerpoint/2010/main" val="76084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A836E-09FE-5001-19C6-9FF9A5D39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36A75-85BA-54D7-2CF3-7A86960CF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Gen 15:1 </a:t>
            </a:r>
            <a:r>
              <a:rPr lang="en-US" sz="3600" dirty="0"/>
              <a:t>- After these events, the word of the Lord came to Abram in a vision: Do not be afraid, Abram. I am your shield; your reward will be very great.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CA1C55-4E5B-DDDE-709E-548513150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44" y="2675731"/>
            <a:ext cx="333801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Context of Our Gifts and Calling: </a:t>
            </a:r>
            <a:br>
              <a:rPr lang="en-US" dirty="0"/>
            </a:br>
            <a:r>
              <a:rPr lang="en-US" i="1" dirty="0"/>
              <a:t>The Initiation </a:t>
            </a:r>
            <a:br>
              <a:rPr lang="en-US" i="1" dirty="0"/>
            </a:br>
            <a:r>
              <a:rPr lang="en-US" i="1" dirty="0"/>
              <a:t>of God </a:t>
            </a:r>
            <a:br>
              <a:rPr lang="en-US" dirty="0"/>
            </a:br>
            <a:br>
              <a:rPr lang="en-US" sz="4000" dirty="0"/>
            </a:br>
            <a:r>
              <a:rPr lang="en-US" sz="4000" dirty="0"/>
              <a:t>(Gen 12-17)</a:t>
            </a:r>
          </a:p>
        </p:txBody>
      </p:sp>
    </p:spTree>
    <p:extLst>
      <p:ext uri="{BB962C8B-B14F-4D97-AF65-F5344CB8AC3E}">
        <p14:creationId xmlns:p14="http://schemas.microsoft.com/office/powerpoint/2010/main" val="2173644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0DFD7-4E66-B76D-6579-7D92C07BA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758A8-1978-6829-7187-F2CB58F91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Gen 17:1-5 </a:t>
            </a:r>
            <a:r>
              <a:rPr lang="en-US" sz="3200" dirty="0"/>
              <a:t>- When Abram was ninety-nine years old, the Lord appeared to him, saying, “I am God Almighty. Live in my presence and be blameless. </a:t>
            </a:r>
            <a:r>
              <a:rPr lang="en-US" sz="3200" baseline="30000" dirty="0"/>
              <a:t>2</a:t>
            </a:r>
            <a:r>
              <a:rPr lang="en-US" sz="3200" dirty="0"/>
              <a:t> I will set up my covenant between me and you, and I will multiply you greatly.” </a:t>
            </a:r>
            <a:r>
              <a:rPr lang="en-US" sz="3200" baseline="30000" dirty="0"/>
              <a:t>3</a:t>
            </a:r>
            <a:r>
              <a:rPr lang="en-US" sz="3200" dirty="0"/>
              <a:t> Then Abram fell facedown and God spoke with him: . . .  </a:t>
            </a:r>
            <a:r>
              <a:rPr lang="en-US" sz="3200" baseline="30000" dirty="0"/>
              <a:t>5</a:t>
            </a:r>
            <a:r>
              <a:rPr lang="en-US" sz="3200" dirty="0"/>
              <a:t> Your name will no longer be Abram; your name will be Abraham, for I will make you the father of many nations.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C93D5-571E-1C89-7031-406333FD1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44" y="2675731"/>
            <a:ext cx="333801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Context of Our Gifts and Calling: </a:t>
            </a:r>
            <a:br>
              <a:rPr lang="en-US" dirty="0"/>
            </a:br>
            <a:r>
              <a:rPr lang="en-US" i="1" dirty="0"/>
              <a:t>The Initiation </a:t>
            </a:r>
            <a:br>
              <a:rPr lang="en-US" i="1" dirty="0"/>
            </a:br>
            <a:r>
              <a:rPr lang="en-US" i="1" dirty="0"/>
              <a:t>of God </a:t>
            </a:r>
            <a:br>
              <a:rPr lang="en-US" dirty="0"/>
            </a:br>
            <a:br>
              <a:rPr lang="en-US" sz="4000" dirty="0"/>
            </a:br>
            <a:r>
              <a:rPr lang="en-US" sz="4000" dirty="0"/>
              <a:t>(Gen 12-17)</a:t>
            </a:r>
          </a:p>
        </p:txBody>
      </p:sp>
    </p:spTree>
    <p:extLst>
      <p:ext uri="{BB962C8B-B14F-4D97-AF65-F5344CB8AC3E}">
        <p14:creationId xmlns:p14="http://schemas.microsoft.com/office/powerpoint/2010/main" val="3423273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1C303-E6B6-3097-D724-C4015F3E2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38C47-11C2-4DC9-C743-650D93CA4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7773" y="282833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If a commission by an earthly king is considered an honor, how can a commission by a Heavenly King be considered a sacrifice?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8C84A3-618A-6598-0A8E-6FEAF6C53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44486"/>
            <a:ext cx="9144000" cy="778893"/>
          </a:xfrm>
        </p:spPr>
        <p:txBody>
          <a:bodyPr>
            <a:normAutofit/>
          </a:bodyPr>
          <a:lstStyle/>
          <a:p>
            <a:r>
              <a:rPr lang="en-US" sz="4000" dirty="0"/>
              <a:t>-David Livingstone-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11985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E19E5-B405-52A3-B82C-92334F40B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19" y="2766218"/>
            <a:ext cx="358367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 Key Conflict in Our Life and Ministry: </a:t>
            </a:r>
            <a:br>
              <a:rPr lang="en-US" dirty="0"/>
            </a:br>
            <a:r>
              <a:rPr lang="en-US" i="1" dirty="0"/>
              <a:t>The Means and Method of God </a:t>
            </a:r>
            <a:br>
              <a:rPr lang="en-US" i="1" dirty="0"/>
            </a:br>
            <a:br>
              <a:rPr lang="en-US" sz="4000" i="1" dirty="0"/>
            </a:br>
            <a:r>
              <a:rPr lang="en-US" sz="4000" dirty="0"/>
              <a:t>(Gen 16:1-6)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3F9F9-9AFE-30B9-5C3C-86ADEF18F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555" y="661241"/>
            <a:ext cx="7315200" cy="59306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Gen 16:1-3 </a:t>
            </a:r>
            <a:r>
              <a:rPr lang="en-US" sz="3200" dirty="0"/>
              <a:t>- </a:t>
            </a:r>
            <a:r>
              <a:rPr lang="en-US" sz="3200" baseline="30000" dirty="0"/>
              <a:t>1</a:t>
            </a:r>
            <a:r>
              <a:rPr lang="en-US" sz="3200" dirty="0"/>
              <a:t> Abram’s wife, Sarai, had not borne any children for him, but she owned an Egyptian slave named Hagar.   </a:t>
            </a:r>
            <a:r>
              <a:rPr lang="en-US" sz="3200" baseline="30000" dirty="0"/>
              <a:t>2</a:t>
            </a:r>
            <a:r>
              <a:rPr lang="en-US" sz="3200" dirty="0"/>
              <a:t> Sarai said to Abram, “Since the Lord has prevented me from bearing children, go to my slave; perhaps through her I can build a family.” And Abram agreed to what Sarai said. </a:t>
            </a:r>
            <a:r>
              <a:rPr lang="en-US" sz="3200" baseline="30000" dirty="0"/>
              <a:t>3</a:t>
            </a:r>
            <a:r>
              <a:rPr lang="en-US" sz="3200" dirty="0"/>
              <a:t> So Abram’s wife, Sarai, took Hagar, her Egyptian slave, and gave her to her husband, Abram, as a wife for him. This happened after Abram had lived in the land of Canaan ten years. </a:t>
            </a:r>
          </a:p>
        </p:txBody>
      </p:sp>
    </p:spTree>
    <p:extLst>
      <p:ext uri="{BB962C8B-B14F-4D97-AF65-F5344CB8AC3E}">
        <p14:creationId xmlns:p14="http://schemas.microsoft.com/office/powerpoint/2010/main" val="180270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F7114-4127-C775-5BCC-580C56849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58629-F7CF-0ED3-DED8-2FB735E74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863" y="409433"/>
            <a:ext cx="7587018" cy="56719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Gen 16:4-6 </a:t>
            </a:r>
            <a:r>
              <a:rPr lang="en-US" sz="3200" dirty="0"/>
              <a:t>- </a:t>
            </a:r>
            <a:r>
              <a:rPr lang="en-US" sz="3200" baseline="30000" dirty="0"/>
              <a:t>4</a:t>
            </a:r>
            <a:r>
              <a:rPr lang="en-US" sz="3200" dirty="0"/>
              <a:t> He slept with Hagar, and she became pregnant. When she saw that she was pregnant, her mistress became contemptible to her. </a:t>
            </a:r>
            <a:r>
              <a:rPr lang="en-US" sz="3200" baseline="30000" dirty="0"/>
              <a:t>5</a:t>
            </a:r>
            <a:r>
              <a:rPr lang="en-US" sz="3200" dirty="0"/>
              <a:t> Then Sarai said to Abram, “You are responsible for my suffering! I put my slave in your arms, and when she saw that she was pregnant, I became contemptible to her. May the Lord judge between me and you.” </a:t>
            </a:r>
            <a:r>
              <a:rPr lang="en-US" sz="3200" baseline="30000" dirty="0"/>
              <a:t>6</a:t>
            </a:r>
            <a:r>
              <a:rPr lang="en-US" sz="3200" dirty="0"/>
              <a:t> Abram replied to Sarai, “Here, your slave is in your power; do whatever you want with her.” Then Sarai mistreated her so much that she ran away from her.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7CC2B1-F44A-5A35-CB19-F2D38F040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19" y="2766218"/>
            <a:ext cx="358367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 Key Conflict in Our Life and Ministry: </a:t>
            </a:r>
            <a:br>
              <a:rPr lang="en-US" dirty="0"/>
            </a:br>
            <a:r>
              <a:rPr lang="en-US" i="1" dirty="0"/>
              <a:t>The Means and Method of God </a:t>
            </a:r>
            <a:br>
              <a:rPr lang="en-US" i="1" dirty="0"/>
            </a:br>
            <a:br>
              <a:rPr lang="en-US" sz="4000" i="1" dirty="0"/>
            </a:br>
            <a:r>
              <a:rPr lang="en-US" sz="4000" dirty="0"/>
              <a:t>(Gen 16:1-6)</a:t>
            </a:r>
          </a:p>
        </p:txBody>
      </p:sp>
    </p:spTree>
    <p:extLst>
      <p:ext uri="{BB962C8B-B14F-4D97-AF65-F5344CB8AC3E}">
        <p14:creationId xmlns:p14="http://schemas.microsoft.com/office/powerpoint/2010/main" val="2592208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1317</Words>
  <Application>Microsoft Macintosh PowerPoint</Application>
  <PresentationFormat>Widescreen</PresentationFormat>
  <Paragraphs>50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Office Theme</vt:lpstr>
      <vt:lpstr>1_Office Theme</vt:lpstr>
      <vt:lpstr>God’s Work God’s Way </vt:lpstr>
      <vt:lpstr>"There are two kinds of people: those who say to God, 'Thy will be done,' and those to whom God says, 'All right, then, have it your way.'"</vt:lpstr>
      <vt:lpstr>The Context of Our Gifts and Calling:  The Initiation  of God   (Gen 12-17)</vt:lpstr>
      <vt:lpstr>The Context of Our Gifts and Calling:  The Initiation  of God   (Gen 12-17)</vt:lpstr>
      <vt:lpstr>The Context of Our Gifts and Calling:  The Initiation  of God   (Gen 12-17)</vt:lpstr>
      <vt:lpstr>The Context of Our Gifts and Calling:  The Initiation  of God   (Gen 12-17)</vt:lpstr>
      <vt:lpstr>If a commission by an earthly king is considered an honor, how can a commission by a Heavenly King be considered a sacrifice? </vt:lpstr>
      <vt:lpstr>A Key Conflict in Our Life and Ministry:  The Means and Method of God   (Gen 16:1-6)</vt:lpstr>
      <vt:lpstr>A Key Conflict in Our Life and Ministry:  The Means and Method of God   (Gen 16:1-6)</vt:lpstr>
      <vt:lpstr>You can expect conflict  when we try to do  God’s will man’s way.</vt:lpstr>
      <vt:lpstr>The Great Comfort  We Have:  The Grace and Mercy  of God   (Gen 16:7-13)</vt:lpstr>
      <vt:lpstr>The Great Comfort  We Have:  The Grace and Mercy  of God   (Gen 16:7-13)</vt:lpstr>
      <vt:lpstr>The Confidence Gained from His Consistent Character   (Gen 16:13-16)</vt:lpstr>
      <vt:lpstr>"Faith is not resignation to a power we do not know; faith is committal to One Whose character we do know because it has been revealed to us in Jesus Christ."</vt:lpstr>
      <vt:lpstr>Conclusion/Applications:</vt:lpstr>
      <vt:lpstr>Conclusion/Applications:</vt:lpstr>
      <vt:lpstr>“I'll go anywhere as long  as it's forward.”   “Without Christ, not one step; with Him, anywhere!”</vt:lpstr>
      <vt:lpstr>Conclusion/Applications:</vt:lpstr>
      <vt:lpstr>Conclusion/Applications:</vt:lpstr>
      <vt:lpstr>“God's work done  in God's way will never lack God's supply.”</vt:lpstr>
      <vt:lpstr>"God always gives His best  to those who leave the  choice with Him."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Shannon Baker</dc:creator>
  <cp:lastModifiedBy>Shannon Baker</cp:lastModifiedBy>
  <cp:revision>6</cp:revision>
  <dcterms:created xsi:type="dcterms:W3CDTF">2026-03-11T19:50:50Z</dcterms:created>
  <dcterms:modified xsi:type="dcterms:W3CDTF">2026-03-12T15:20:14Z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f61a11c-2183-40cc-b744-f3395dc99cea_Enabled">
    <vt:lpwstr>true</vt:lpwstr>
  </property>
  <property fmtid="{D5CDD505-2E9C-101B-9397-08002B2CF9AE}" pid="3" name="MSIP_Label_ef61a11c-2183-40cc-b744-f3395dc99cea_SetDate">
    <vt:lpwstr>2026-03-12T14:46:51Z</vt:lpwstr>
  </property>
  <property fmtid="{D5CDD505-2E9C-101B-9397-08002B2CF9AE}" pid="4" name="MSIP_Label_ef61a11c-2183-40cc-b744-f3395dc99cea_Method">
    <vt:lpwstr>Standard</vt:lpwstr>
  </property>
  <property fmtid="{D5CDD505-2E9C-101B-9397-08002B2CF9AE}" pid="5" name="MSIP_Label_ef61a11c-2183-40cc-b744-f3395dc99cea_Name">
    <vt:lpwstr>General Label</vt:lpwstr>
  </property>
  <property fmtid="{D5CDD505-2E9C-101B-9397-08002B2CF9AE}" pid="6" name="MSIP_Label_ef61a11c-2183-40cc-b744-f3395dc99cea_SiteId">
    <vt:lpwstr>1e438427-c40d-455f-9834-c81f82380d58</vt:lpwstr>
  </property>
  <property fmtid="{D5CDD505-2E9C-101B-9397-08002B2CF9AE}" pid="7" name="MSIP_Label_ef61a11c-2183-40cc-b744-f3395dc99cea_ActionId">
    <vt:lpwstr>76214cf9-3041-4d29-8cdb-0956f4f9946f</vt:lpwstr>
  </property>
  <property fmtid="{D5CDD505-2E9C-101B-9397-08002B2CF9AE}" pid="8" name="MSIP_Label_ef61a11c-2183-40cc-b744-f3395dc99cea_ContentBits">
    <vt:lpwstr>0</vt:lpwstr>
  </property>
  <property fmtid="{D5CDD505-2E9C-101B-9397-08002B2CF9AE}" pid="9" name="MSIP_Label_ef61a11c-2183-40cc-b744-f3395dc99cea_Tag">
    <vt:lpwstr>50, 3, 0, 1</vt:lpwstr>
  </property>
</Properties>
</file>