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Barlow Condensed Bold" panose="00000806000000000000" pitchFamily="2" charset="0"/>
      <p:regular r:id="rId30"/>
      <p:bold r:id="rId31"/>
    </p:embeddedFont>
    <p:embeddedFont>
      <p:font typeface="Barlow Condensed Heavy" panose="020B0604020202020204" charset="0"/>
      <p:regular r:id="rId32"/>
    </p:embeddedFont>
    <p:embeddedFont>
      <p:font typeface="Barlow SemiCondensed Bold" panose="020B0604020202020204" charset="0"/>
      <p:regular r:id="rId33"/>
    </p:embeddedFont>
    <p:embeddedFont>
      <p:font typeface="Canva Sans Bold" panose="020B0604020202020204" charset="0"/>
      <p:regular r:id="rId34"/>
    </p:embeddedFont>
    <p:embeddedFont>
      <p:font typeface="Playpen Sans" panose="020B0604020202020204" charset="0"/>
      <p:regular r:id="rId35"/>
    </p:embeddedFont>
    <p:embeddedFont>
      <p:font typeface="Playwrite US Tra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we'll cover:</a:t>
            </a:r>
          </a:p>
          <a:p>
            <a:endParaRPr lang="en-US"/>
          </a:p>
          <a:p>
            <a:r>
              <a:rPr lang="en-US"/>
              <a:t>the importance of including evangelism to kids in our ministries.</a:t>
            </a:r>
          </a:p>
          <a:p>
            <a:endParaRPr lang="en-US"/>
          </a:p>
          <a:p>
            <a:r>
              <a:rPr lang="en-US"/>
              <a:t>Presenting the gospel with kids in mind.</a:t>
            </a:r>
          </a:p>
          <a:p>
            <a:endParaRPr lang="en-US"/>
          </a:p>
          <a:p>
            <a:r>
              <a:rPr lang="en-US"/>
              <a:t>what happens after a kid says yes to Jesus?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Concrete Thinkers</a:t>
            </a:r>
          </a:p>
          <a:p>
            <a:r>
              <a:rPr lang="en-US"/>
              <a:t>Why we share the gospel differently with kids</a:t>
            </a:r>
          </a:p>
          <a:p>
            <a:endParaRPr lang="en-US"/>
          </a:p>
          <a:p>
            <a:r>
              <a:rPr lang="en-US"/>
              <a:t>Kids are concrete thinkers. That means they don’t naturally understand abstract ideas like sin, salvation, grace, or faith unless those ideas are tied to something they can see, touch, hear, or imagine clearly.</a:t>
            </a:r>
          </a:p>
          <a:p>
            <a:endParaRPr lang="en-US"/>
          </a:p>
          <a:p>
            <a:r>
              <a:rPr lang="en-US"/>
              <a:t>Adults can understand:</a:t>
            </a:r>
          </a:p>
          <a:p>
            <a:endParaRPr lang="en-US"/>
          </a:p>
          <a:p>
            <a:r>
              <a:rPr lang="en-US"/>
              <a:t>“Jesus saves us from sin.”</a:t>
            </a:r>
          </a:p>
          <a:p>
            <a:endParaRPr lang="en-US"/>
          </a:p>
          <a:p>
            <a:r>
              <a:rPr lang="en-US"/>
              <a:t>Kids need:</a:t>
            </a:r>
          </a:p>
          <a:p>
            <a:endParaRPr lang="en-US"/>
          </a:p>
          <a:p>
            <a:r>
              <a:rPr lang="en-US"/>
              <a:t>“Sin is when we choose our way instead of God’s way—like lying, being mean, or disobeying. Sin separates us from God. Jesus came to fix that.”</a:t>
            </a:r>
          </a:p>
          <a:p>
            <a:endParaRPr lang="en-US"/>
          </a:p>
          <a:p>
            <a:r>
              <a:rPr lang="en-US"/>
              <a:t>Repeat What They Hear:</a:t>
            </a:r>
          </a:p>
          <a:p>
            <a:r>
              <a:rPr lang="en-US"/>
              <a:t>Why kids repeat what they hear</a:t>
            </a:r>
          </a:p>
          <a:p>
            <a:endParaRPr lang="en-US"/>
          </a:p>
          <a:p>
            <a:r>
              <a:rPr lang="en-US"/>
              <a:t>Because kids are concrete thinkers, they often repeat words before they understand meaning.</a:t>
            </a:r>
          </a:p>
          <a:p>
            <a:endParaRPr lang="en-US"/>
          </a:p>
          <a:p>
            <a:r>
              <a:rPr lang="en-US"/>
              <a:t>Repetition does not automatically equal belief.</a:t>
            </a:r>
          </a:p>
          <a:p>
            <a:endParaRPr lang="en-US"/>
          </a:p>
          <a:p>
            <a:r>
              <a:rPr lang="en-US"/>
              <a:t>A child can say:</a:t>
            </a:r>
          </a:p>
          <a:p>
            <a:endParaRPr lang="en-US"/>
          </a:p>
          <a:p>
            <a:r>
              <a:rPr lang="en-US"/>
              <a:t>“Jesus died for my sins”</a:t>
            </a:r>
          </a:p>
          <a:p>
            <a:endParaRPr lang="en-US"/>
          </a:p>
          <a:p>
            <a:r>
              <a:rPr lang="en-US"/>
              <a:t>and still be working to understand:</a:t>
            </a:r>
          </a:p>
          <a:p>
            <a:endParaRPr lang="en-US"/>
          </a:p>
          <a:p>
            <a:r>
              <a:rPr lang="en-US"/>
              <a:t>What sin actually is</a:t>
            </a:r>
          </a:p>
          <a:p>
            <a:endParaRPr lang="en-US"/>
          </a:p>
          <a:p>
            <a:r>
              <a:rPr lang="en-US"/>
              <a:t>Why Jesus had to die</a:t>
            </a:r>
          </a:p>
          <a:p>
            <a:endParaRPr lang="en-US"/>
          </a:p>
          <a:p>
            <a:r>
              <a:rPr lang="en-US"/>
              <a:t>What it means to trust or follow Him</a:t>
            </a:r>
          </a:p>
          <a:p>
            <a:endParaRPr lang="en-US"/>
          </a:p>
          <a:p>
            <a:r>
              <a:rPr lang="en-US"/>
              <a:t>They’re echoing language they’ve heard modeled—not being deceptive, not being shallow, just developing.</a:t>
            </a:r>
          </a:p>
          <a:p>
            <a:endParaRPr lang="en-US"/>
          </a:p>
          <a:p>
            <a:r>
              <a:rPr lang="en-US"/>
              <a:t>May Mimic Faith Language - this is similar to repeating what they hear, but its important to note that they may use "christianese" really well before they understand it.</a:t>
            </a:r>
          </a:p>
          <a:p>
            <a:r>
              <a:rPr lang="en-US"/>
              <a:t>Kids may mimic faith language</a:t>
            </a:r>
          </a:p>
          <a:p>
            <a:endParaRPr lang="en-US"/>
          </a:p>
          <a:p>
            <a:r>
              <a:rPr lang="en-US"/>
              <a:t>Because kids are concrete thinkers and strong imitators, they may mimic faith language before they understand faith.</a:t>
            </a:r>
          </a:p>
          <a:p>
            <a:endParaRPr lang="en-US"/>
          </a:p>
          <a:p>
            <a:r>
              <a:rPr lang="en-US"/>
              <a:t>They repeat what they hear from:</a:t>
            </a:r>
          </a:p>
          <a:p>
            <a:endParaRPr lang="en-US"/>
          </a:p>
          <a:p>
            <a:r>
              <a:rPr lang="en-US"/>
              <a:t>Parents</a:t>
            </a:r>
          </a:p>
          <a:p>
            <a:endParaRPr lang="en-US"/>
          </a:p>
          <a:p>
            <a:r>
              <a:rPr lang="en-US"/>
              <a:t>Teachers</a:t>
            </a:r>
          </a:p>
          <a:p>
            <a:endParaRPr lang="en-US"/>
          </a:p>
          <a:p>
            <a:r>
              <a:rPr lang="en-US"/>
              <a:t>Peers</a:t>
            </a:r>
          </a:p>
          <a:p>
            <a:endParaRPr lang="en-US"/>
          </a:p>
          <a:p>
            <a:r>
              <a:rPr lang="en-US"/>
              <a:t>Church culture</a:t>
            </a:r>
          </a:p>
          <a:p>
            <a:endParaRPr lang="en-US"/>
          </a:p>
          <a:p>
            <a:r>
              <a:rPr lang="en-US"/>
              <a:t>This is normal development—not manipulation or insincerity.</a:t>
            </a:r>
          </a:p>
          <a:p>
            <a:endParaRPr lang="en-US"/>
          </a:p>
          <a:p>
            <a:r>
              <a:rPr lang="en-US"/>
              <a:t>A child might say:</a:t>
            </a:r>
          </a:p>
          <a:p>
            <a:endParaRPr lang="en-US"/>
          </a:p>
          <a:p>
            <a:r>
              <a:rPr lang="en-US"/>
              <a:t>“Jesus lives in my heart”</a:t>
            </a:r>
          </a:p>
          <a:p>
            <a:r>
              <a:rPr lang="en-US"/>
              <a:t>or</a:t>
            </a:r>
          </a:p>
          <a:p>
            <a:r>
              <a:rPr lang="en-US"/>
              <a:t>“I asked Jesus to forgive me”</a:t>
            </a:r>
          </a:p>
          <a:p>
            <a:endParaRPr lang="en-US"/>
          </a:p>
          <a:p>
            <a:r>
              <a:rPr lang="en-US"/>
              <a:t>…but still be forming an understanding of:</a:t>
            </a:r>
          </a:p>
          <a:p>
            <a:endParaRPr lang="en-US"/>
          </a:p>
          <a:p>
            <a:r>
              <a:rPr lang="en-US"/>
              <a:t>Sin</a:t>
            </a:r>
          </a:p>
          <a:p>
            <a:endParaRPr lang="en-US"/>
          </a:p>
          <a:p>
            <a:r>
              <a:rPr lang="en-US"/>
              <a:t>Jesus’ death and resurrection</a:t>
            </a:r>
          </a:p>
          <a:p>
            <a:endParaRPr lang="en-US"/>
          </a:p>
          <a:p>
            <a:r>
              <a:rPr lang="en-US"/>
              <a:t>What it means to trust and follow Him</a:t>
            </a:r>
          </a:p>
          <a:p>
            <a:endParaRPr lang="en-US"/>
          </a:p>
          <a:p>
            <a:r>
              <a:rPr lang="en-US"/>
              <a:t>Why this matters when sharing the gospel</a:t>
            </a:r>
          </a:p>
          <a:p>
            <a:endParaRPr lang="en-US"/>
          </a:p>
          <a:p>
            <a:r>
              <a:rPr lang="en-US"/>
              <a:t>If we confuse mimicked language with personal faith, we risk:</a:t>
            </a:r>
          </a:p>
          <a:p>
            <a:endParaRPr lang="en-US"/>
          </a:p>
          <a:p>
            <a:r>
              <a:rPr lang="en-US"/>
              <a:t>Pushing kids past understanding</a:t>
            </a:r>
          </a:p>
          <a:p>
            <a:endParaRPr lang="en-US"/>
          </a:p>
          <a:p>
            <a:r>
              <a:rPr lang="en-US"/>
              <a:t>Treating words as the goal</a:t>
            </a:r>
          </a:p>
          <a:p>
            <a:endParaRPr lang="en-US"/>
          </a:p>
          <a:p>
            <a:r>
              <a:rPr lang="en-US"/>
              <a:t>Missing teachable moments</a:t>
            </a:r>
          </a:p>
          <a:p>
            <a:endParaRPr lang="en-US"/>
          </a:p>
          <a:p>
            <a:r>
              <a:rPr lang="en-US"/>
              <a:t>Instead, mimicking tells us:</a:t>
            </a:r>
          </a:p>
          <a:p>
            <a:endParaRPr lang="en-US"/>
          </a:p>
          <a:p>
            <a:r>
              <a:rPr lang="en-US"/>
              <a:t>This child is listening. This child is learning. This child is processing.</a:t>
            </a:r>
          </a:p>
          <a:p>
            <a:endParaRPr lang="en-US"/>
          </a:p>
          <a:p>
            <a:r>
              <a:rPr lang="en-US"/>
              <a:t>That’s a starting point, not the finish line.</a:t>
            </a:r>
          </a:p>
          <a:p>
            <a:endParaRPr lang="en-US"/>
          </a:p>
          <a:p>
            <a:r>
              <a:rPr lang="en-US"/>
              <a:t>How we respond as gospel-sharers</a:t>
            </a:r>
          </a:p>
          <a:p>
            <a:endParaRPr lang="en-US"/>
          </a:p>
          <a:p>
            <a:r>
              <a:rPr lang="en-US"/>
              <a:t>When kids mimic faith language, we:</a:t>
            </a:r>
          </a:p>
          <a:p>
            <a:endParaRPr lang="en-US"/>
          </a:p>
          <a:p>
            <a:r>
              <a:rPr lang="en-US"/>
              <a:t>Affirm their interest: “I’m glad you’re thinking about Jesus.”</a:t>
            </a:r>
          </a:p>
          <a:p>
            <a:endParaRPr lang="en-US"/>
          </a:p>
          <a:p>
            <a:r>
              <a:rPr lang="en-US"/>
              <a:t>Clarify gently: “What do you think that means?”</a:t>
            </a:r>
          </a:p>
          <a:p>
            <a:endParaRPr lang="en-US"/>
          </a:p>
          <a:p>
            <a:r>
              <a:rPr lang="en-US"/>
              <a:t>Explain concretely, again and again</a:t>
            </a:r>
          </a:p>
          <a:p>
            <a:endParaRPr lang="en-US"/>
          </a:p>
          <a:p>
            <a:r>
              <a:rPr lang="en-US"/>
              <a:t>We trade pressure for patience.</a:t>
            </a:r>
          </a:p>
          <a:p>
            <a:endParaRPr lang="en-US"/>
          </a:p>
          <a:p>
            <a:r>
              <a:rPr lang="en-US"/>
              <a:t>A clean line you can use in training</a:t>
            </a:r>
          </a:p>
          <a:p>
            <a:endParaRPr lang="en-US"/>
          </a:p>
          <a:p>
            <a:r>
              <a:rPr lang="en-US"/>
              <a:t>Because children are concrete thinkers, they may mimic faith language before they understand faith. Our role is to guide them toward understanding—not rush them into repeating the right words.</a:t>
            </a:r>
          </a:p>
          <a:p>
            <a:endParaRPr lang="en-US"/>
          </a:p>
          <a:p>
            <a:r>
              <a:rPr lang="en-US"/>
              <a:t>Need Space to Process Truth:</a:t>
            </a:r>
          </a:p>
          <a:p>
            <a:r>
              <a:rPr lang="en-US"/>
              <a:t>Because kids are concrete thinkers, they need time and space to process gospel truth before they can truly respond to it.</a:t>
            </a:r>
          </a:p>
          <a:p>
            <a:endParaRPr lang="en-US"/>
          </a:p>
          <a:p>
            <a:r>
              <a:rPr lang="en-US"/>
              <a:t>Processing for kids often looks like:</a:t>
            </a:r>
          </a:p>
          <a:p>
            <a:endParaRPr lang="en-US"/>
          </a:p>
          <a:p>
            <a:r>
              <a:rPr lang="en-US"/>
              <a:t>Repeating what they hear</a:t>
            </a:r>
          </a:p>
          <a:p>
            <a:endParaRPr lang="en-US"/>
          </a:p>
          <a:p>
            <a:r>
              <a:rPr lang="en-US"/>
              <a:t>Asking the same questions again and again</a:t>
            </a:r>
          </a:p>
          <a:p>
            <a:endParaRPr lang="en-US"/>
          </a:p>
          <a:p>
            <a:r>
              <a:rPr lang="en-US"/>
              <a:t>Trying out faith language</a:t>
            </a:r>
          </a:p>
          <a:p>
            <a:endParaRPr lang="en-US"/>
          </a:p>
          <a:p>
            <a:r>
              <a:rPr lang="en-US"/>
              <a:t>Connecting truth to real-life situations</a:t>
            </a:r>
          </a:p>
          <a:p>
            <a:endParaRPr lang="en-US"/>
          </a:p>
          <a:p>
            <a:r>
              <a:rPr lang="en-US"/>
              <a:t>That is learning.</a:t>
            </a:r>
          </a:p>
          <a:p>
            <a:r>
              <a:rPr lang="en-US"/>
              <a:t>Why space matters</a:t>
            </a:r>
          </a:p>
          <a:p>
            <a:endParaRPr lang="en-US"/>
          </a:p>
          <a:p>
            <a:r>
              <a:rPr lang="en-US"/>
              <a:t>The gospel isn’t a script to memorize—it’s truth to understand.</a:t>
            </a:r>
          </a:p>
          <a:p>
            <a:endParaRPr lang="en-US"/>
          </a:p>
          <a:p>
            <a:r>
              <a:rPr lang="en-US"/>
              <a:t>When kids are rushed:</a:t>
            </a:r>
          </a:p>
          <a:p>
            <a:endParaRPr lang="en-US"/>
          </a:p>
          <a:p>
            <a:r>
              <a:rPr lang="en-US"/>
              <a:t>Words may come before belief</a:t>
            </a:r>
          </a:p>
          <a:p>
            <a:endParaRPr lang="en-US"/>
          </a:p>
          <a:p>
            <a:r>
              <a:rPr lang="en-US"/>
              <a:t>Prayers may come before understanding</a:t>
            </a:r>
          </a:p>
          <a:p>
            <a:endParaRPr lang="en-US"/>
          </a:p>
          <a:p>
            <a:r>
              <a:rPr lang="en-US"/>
              <a:t>Confusion can come later</a:t>
            </a:r>
          </a:p>
          <a:p>
            <a:endParaRPr lang="en-US"/>
          </a:p>
          <a:p>
            <a:r>
              <a:rPr lang="en-US"/>
              <a:t>When kids are given space:</a:t>
            </a:r>
          </a:p>
          <a:p>
            <a:endParaRPr lang="en-US"/>
          </a:p>
          <a:p>
            <a:r>
              <a:rPr lang="en-US"/>
              <a:t>Understanding deepens</a:t>
            </a:r>
          </a:p>
          <a:p>
            <a:endParaRPr lang="en-US"/>
          </a:p>
          <a:p>
            <a:r>
              <a:rPr lang="en-US"/>
              <a:t>Questions surface</a:t>
            </a:r>
          </a:p>
          <a:p>
            <a:endParaRPr lang="en-US"/>
          </a:p>
          <a:p>
            <a:r>
              <a:rPr lang="en-US"/>
              <a:t>Faith becomes personal</a:t>
            </a:r>
          </a:p>
          <a:p>
            <a:r>
              <a:rPr lang="en-US"/>
              <a:t>What giving space looks like</a:t>
            </a:r>
          </a:p>
          <a:p>
            <a:endParaRPr lang="en-US"/>
          </a:p>
          <a:p>
            <a:r>
              <a:rPr lang="en-US"/>
              <a:t>Giving kids space doesn’t mean avoiding the gospel.</a:t>
            </a:r>
          </a:p>
          <a:p>
            <a:r>
              <a:rPr lang="en-US"/>
              <a:t>It means walking with them through it.</a:t>
            </a:r>
          </a:p>
          <a:p>
            <a:endParaRPr lang="en-US"/>
          </a:p>
          <a:p>
            <a:r>
              <a:rPr lang="en-US"/>
              <a:t>We:</a:t>
            </a:r>
          </a:p>
          <a:p>
            <a:endParaRPr lang="en-US"/>
          </a:p>
          <a:p>
            <a:r>
              <a:rPr lang="en-US"/>
              <a:t>Share the gospel clearly and often</a:t>
            </a:r>
          </a:p>
          <a:p>
            <a:endParaRPr lang="en-US"/>
          </a:p>
          <a:p>
            <a:r>
              <a:rPr lang="en-US"/>
              <a:t>Invite, but don’t pressure</a:t>
            </a:r>
          </a:p>
          <a:p>
            <a:endParaRPr lang="en-US"/>
          </a:p>
          <a:p>
            <a:r>
              <a:rPr lang="en-US"/>
              <a:t>Answer questions honestly</a:t>
            </a:r>
          </a:p>
          <a:p>
            <a:endParaRPr lang="en-US"/>
          </a:p>
          <a:p>
            <a:r>
              <a:rPr lang="en-US"/>
              <a:t>Celebrate curiosity as growth</a:t>
            </a:r>
          </a:p>
          <a:p>
            <a:endParaRPr lang="en-US"/>
          </a:p>
          <a:p>
            <a:r>
              <a:rPr lang="en-US"/>
              <a:t>We trust the Holy Spirit to work over time. Children need space to process gospel truth. Repetition, questions, and even mimicking faith language are signs that God is at work—not signs that we should rush them to a decision.</a:t>
            </a:r>
          </a:p>
          <a:p>
            <a:r>
              <a:rPr lang="en-US"/>
              <a:t>The big picture</a:t>
            </a:r>
          </a:p>
          <a:p>
            <a:endParaRPr lang="en-US"/>
          </a:p>
          <a:p>
            <a:r>
              <a:rPr lang="en-US"/>
              <a:t>We plant.</a:t>
            </a:r>
          </a:p>
          <a:p>
            <a:r>
              <a:rPr lang="en-US"/>
              <a:t>We water.</a:t>
            </a:r>
          </a:p>
          <a:p>
            <a:r>
              <a:rPr lang="en-US"/>
              <a:t>God gives the growth. </a:t>
            </a:r>
          </a:p>
          <a:p>
            <a:r>
              <a:rPr lang="en-US"/>
              <a:t>(1 Corinthians 3:6)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Ideas for questions to 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need to find ways to share the gospel with all types of learners:</a:t>
            </a:r>
          </a:p>
          <a:p>
            <a:endParaRPr lang="en-US"/>
          </a:p>
          <a:p>
            <a:r>
              <a:rPr lang="en-US"/>
              <a:t>Visual: processes ino by charts and graphs, needs images to process concepts and ideas, prefer graphic elements over words,</a:t>
            </a:r>
          </a:p>
          <a:p>
            <a:endParaRPr lang="en-US"/>
          </a:p>
          <a:p>
            <a:r>
              <a:rPr lang="en-US"/>
              <a:t>Auditory: learn best when info is spoken, prefer lectures and discussions, processes information by talking through things</a:t>
            </a:r>
          </a:p>
          <a:p>
            <a:endParaRPr lang="en-US"/>
          </a:p>
          <a:p>
            <a:r>
              <a:rPr lang="en-US"/>
              <a:t>Read/Write: Prefer to receive written word, enjoy reading and writing assignments, processes info by writing notes</a:t>
            </a:r>
          </a:p>
          <a:p>
            <a:endParaRPr lang="en-US"/>
          </a:p>
          <a:p>
            <a:r>
              <a:rPr lang="en-US"/>
              <a:t>Kinesthetic: learn best through tactile processes, processes information by recreating and practicing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make it</a:t>
            </a:r>
          </a:p>
          <a:p>
            <a:endParaRPr lang="en-US"/>
          </a:p>
          <a:p>
            <a:r>
              <a:rPr lang="en-US"/>
              <a:t>Visual : charts with symbols</a:t>
            </a:r>
          </a:p>
          <a:p>
            <a:endParaRPr lang="en-US"/>
          </a:p>
          <a:p>
            <a:r>
              <a:rPr lang="en-US"/>
              <a:t>Auditory: we say it or sing it</a:t>
            </a:r>
          </a:p>
          <a:p>
            <a:endParaRPr lang="en-US"/>
          </a:p>
          <a:p>
            <a:r>
              <a:rPr lang="en-US"/>
              <a:t>Kinesthetic: puzzles, motions</a:t>
            </a:r>
          </a:p>
          <a:p>
            <a:endParaRPr lang="en-US"/>
          </a:p>
          <a:p>
            <a:r>
              <a:rPr lang="en-US"/>
              <a:t>Read/Write: fill in the blank worksheets,  decoder games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make it</a:t>
            </a:r>
          </a:p>
          <a:p>
            <a:endParaRPr lang="en-US"/>
          </a:p>
          <a:p>
            <a:r>
              <a:rPr lang="en-US"/>
              <a:t>Visual : charts with symbols</a:t>
            </a:r>
          </a:p>
          <a:p>
            <a:endParaRPr lang="en-US"/>
          </a:p>
          <a:p>
            <a:r>
              <a:rPr lang="en-US"/>
              <a:t>Auditory: we say it or sing it</a:t>
            </a:r>
          </a:p>
          <a:p>
            <a:endParaRPr lang="en-US"/>
          </a:p>
          <a:p>
            <a:r>
              <a:rPr lang="en-US"/>
              <a:t>Kinesthetic: have kids practice writing it, let them use play doh, </a:t>
            </a:r>
          </a:p>
          <a:p>
            <a:endParaRPr lang="en-US"/>
          </a:p>
          <a:p>
            <a:r>
              <a:rPr lang="en-US"/>
              <a:t>Read/Write: have them practice with a partner and give them cue cards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kids are often on a road to faith, we continue to share the gospel with them. </a:t>
            </a:r>
          </a:p>
          <a:p>
            <a:endParaRPr lang="en-US"/>
          </a:p>
          <a:p>
            <a:r>
              <a:rPr lang="en-US"/>
              <a:t>We trust that God can save them.</a:t>
            </a:r>
          </a:p>
          <a:p>
            <a:endParaRPr lang="en-US"/>
          </a:p>
          <a:p>
            <a:r>
              <a:rPr lang="en-US"/>
              <a:t>We also understand that they are learning and growing.</a:t>
            </a:r>
          </a:p>
          <a:p>
            <a:endParaRPr lang="en-US"/>
          </a:p>
          <a:p>
            <a:r>
              <a:rPr lang="en-US"/>
              <a:t>We continue to teach the gospel while we disciple our youngest learners.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Kids can learn more about the gospel by sharing it with others - even before they have fully accepted it.</a:t>
            </a:r>
          </a:p>
          <a:p>
            <a:endParaRPr lang="en-US"/>
          </a:p>
          <a:p>
            <a:r>
              <a:rPr lang="en-US"/>
              <a:t>We must remember that there is no junior Holy Spirit. God is calling kids to Himself. </a:t>
            </a:r>
          </a:p>
          <a:p>
            <a:endParaRPr lang="en-US"/>
          </a:p>
          <a:p>
            <a:r>
              <a:rPr lang="en-US"/>
              <a:t>Kids can share their story with their friends and family.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Disciples make disciples - no matter their age.</a:t>
            </a:r>
          </a:p>
          <a:p>
            <a:endParaRPr lang="en-US"/>
          </a:p>
          <a:p>
            <a:r>
              <a:rPr lang="en-US"/>
              <a:t>Plus, by teaching how to share the gospel - we end up repeating the gospel and asking kids to repeat it to us and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we believe that God can save kids - then we have to believe that God can use kids too.</a:t>
            </a:r>
          </a:p>
          <a:p>
            <a:endParaRPr lang="en-US"/>
          </a:p>
          <a:p>
            <a:r>
              <a:rPr lang="en-US"/>
              <a:t>We should equip them and encourage them to follow Jesus in all ways - including sharing their faith.</a:t>
            </a:r>
          </a:p>
          <a:p>
            <a:endParaRPr lang="en-US"/>
          </a:p>
          <a:p>
            <a:r>
              <a:rPr lang="en-US"/>
              <a:t>Kids can tell their story.</a:t>
            </a:r>
          </a:p>
          <a:p>
            <a:endParaRPr lang="en-US"/>
          </a:p>
          <a:p>
            <a:r>
              <a:rPr lang="en-US"/>
              <a:t>Kids can share the gospel.</a:t>
            </a:r>
          </a:p>
          <a:p>
            <a:endParaRPr lang="en-US"/>
          </a:p>
          <a:p>
            <a:r>
              <a:rPr lang="en-US"/>
              <a:t>Kids can make disciples.</a:t>
            </a:r>
          </a:p>
          <a:p>
            <a:endParaRPr lang="en-US"/>
          </a:p>
          <a:p>
            <a:r>
              <a:rPr lang="en-US"/>
              <a:t>Discipleship is so important.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do kids who understand and respond to the gospel walk away from the church after they graduate high school?</a:t>
            </a:r>
          </a:p>
          <a:p>
            <a:endParaRPr lang="en-US"/>
          </a:p>
          <a:p>
            <a:r>
              <a:rPr lang="en-US"/>
              <a:t>It's one of two reasons.</a:t>
            </a:r>
          </a:p>
          <a:p>
            <a:endParaRPr lang="en-US"/>
          </a:p>
          <a:p>
            <a:r>
              <a:rPr lang="en-US"/>
              <a:t>#1. They didn't truly become a follower of Jesus.</a:t>
            </a:r>
          </a:p>
          <a:p>
            <a:endParaRPr lang="en-US"/>
          </a:p>
          <a:p>
            <a:r>
              <a:rPr lang="en-US"/>
              <a:t>#2. They didn't learn to defend their faith.</a:t>
            </a:r>
          </a:p>
          <a:p>
            <a:endParaRPr lang="en-US"/>
          </a:p>
          <a:p>
            <a:r>
              <a:rPr lang="en-US"/>
              <a:t>Who will they need to defend their faith against?</a:t>
            </a:r>
          </a:p>
          <a:p>
            <a:endParaRPr lang="en-US"/>
          </a:p>
          <a:p>
            <a:r>
              <a:rPr lang="en-US"/>
              <a:t>The enemy will lie to them. They need to be able to lead their hearts and minds back to the truth in God's Word.</a:t>
            </a:r>
          </a:p>
          <a:p>
            <a:endParaRPr lang="en-US"/>
          </a:p>
          <a:p>
            <a:r>
              <a:rPr lang="en-US"/>
              <a:t>They will need to give an answer for their faith when other faith's try to prove it wrong.</a:t>
            </a:r>
          </a:p>
          <a:p>
            <a:endParaRPr lang="en-US"/>
          </a:p>
          <a:p>
            <a:r>
              <a:rPr lang="en-US"/>
              <a:t>Thought provoking:  How many of you use science in your ministry to children?  </a:t>
            </a:r>
          </a:p>
          <a:p>
            <a:endParaRPr lang="en-US"/>
          </a:p>
          <a:p>
            <a:r>
              <a:rPr lang="en-US"/>
              <a:t>Science is real. Science can be proven. Science is concrete. So when someone says that something isn't true - they know what is true because they have seen the evidence.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Ice Breaker.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can i help?</a:t>
            </a:r>
          </a:p>
          <a:p>
            <a:endParaRPr lang="en-US"/>
          </a:p>
          <a:p>
            <a:r>
              <a:rPr lang="en-US"/>
              <a:t>Trainings:</a:t>
            </a:r>
          </a:p>
          <a:p>
            <a:endParaRPr lang="en-US"/>
          </a:p>
          <a:p>
            <a:r>
              <a:rPr lang="en-US"/>
              <a:t>Leading Kids to Christ</a:t>
            </a:r>
          </a:p>
          <a:p>
            <a:endParaRPr lang="en-US"/>
          </a:p>
          <a:p>
            <a:r>
              <a:rPr lang="en-US"/>
              <a:t>What your ministry needs to know about Generation Alpha if you want to reach them.</a:t>
            </a:r>
          </a:p>
          <a:p>
            <a:endParaRPr lang="en-US"/>
          </a:p>
          <a:p>
            <a:r>
              <a:rPr lang="en-US"/>
              <a:t>Types of Learning</a:t>
            </a:r>
          </a:p>
          <a:p>
            <a:endParaRPr lang="en-US"/>
          </a:p>
          <a:p>
            <a:r>
              <a:rPr lang="en-US"/>
              <a:t>BeAttitudes: Be Safe, Be Engaging, Be Courteous, Be Consistent</a:t>
            </a:r>
          </a:p>
          <a:p>
            <a:endParaRPr lang="en-US"/>
          </a:p>
          <a:p>
            <a:r>
              <a:rPr lang="en-US"/>
              <a:t>Partnering with Parents to Make Disciples</a:t>
            </a:r>
          </a:p>
          <a:p>
            <a:endParaRPr lang="en-US"/>
          </a:p>
          <a:p>
            <a:r>
              <a:rPr lang="en-US"/>
              <a:t>Abuse Prevention</a:t>
            </a:r>
          </a:p>
          <a:p>
            <a:endParaRPr lang="en-US"/>
          </a:p>
          <a:p>
            <a:r>
              <a:rPr lang="en-US"/>
              <a:t>VBS Director Coaching</a:t>
            </a:r>
          </a:p>
          <a:p>
            <a:endParaRPr lang="en-US"/>
          </a:p>
          <a:p>
            <a:r>
              <a:rPr lang="en-US"/>
              <a:t>VBS Training for your team</a:t>
            </a:r>
          </a:p>
          <a:p>
            <a:endParaRPr lang="en-US"/>
          </a:p>
          <a:p>
            <a:r>
              <a:rPr lang="en-US"/>
              <a:t>KidMin Leader Coaching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Jesus invites children to come to Him - so should we.</a:t>
            </a:r>
          </a:p>
          <a:p>
            <a:endParaRPr lang="en-US"/>
          </a:p>
          <a:p>
            <a:r>
              <a:rPr lang="en-US"/>
              <a:t>We must make evangelism part of our strategy in our kids ministries &amp; outreach.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goal is not to get a kid to say a prayer. Its to see a kid become a disciple.</a:t>
            </a:r>
          </a:p>
          <a:p>
            <a:endParaRPr lang="en-US"/>
          </a:p>
          <a:p>
            <a:r>
              <a:rPr lang="en-US"/>
              <a:t>Bold evangelism plants the truth; God brings the growth in a child’s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Training</a:t>
            </a:r>
          </a:p>
          <a:p>
            <a:endParaRPr lang="en-US"/>
          </a:p>
          <a:p>
            <a:r>
              <a:rPr lang="en-US"/>
              <a:t>Coaching</a:t>
            </a:r>
          </a:p>
          <a:p>
            <a:endParaRPr lang="en-US"/>
          </a:p>
          <a:p>
            <a:r>
              <a:rPr lang="en-US"/>
              <a:t>Prayer Support</a:t>
            </a:r>
          </a:p>
          <a:p>
            <a:endParaRPr lang="en-US"/>
          </a:p>
          <a:p>
            <a:endParaRPr lang="en-US"/>
          </a:p>
          <a:p>
            <a:r>
              <a:rPr lang="en-US"/>
              <a:t>May our evangelism to kids be bold, clear, and creative—and may our efforts show our trust in God to do the saving and the growing.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distinction matters.</a:t>
            </a:r>
          </a:p>
          <a:p>
            <a:r>
              <a:rPr lang="en-US"/>
              <a:t>It frames how we do ministry.</a:t>
            </a:r>
          </a:p>
          <a:p>
            <a:endParaRPr lang="en-US"/>
          </a:p>
          <a:p>
            <a:r>
              <a:rPr lang="en-US"/>
              <a:t>Often in kids ministries we are either trying to be evangelistic or we are trying to disciple young believers.</a:t>
            </a:r>
          </a:p>
          <a:p>
            <a:endParaRPr lang="en-US"/>
          </a:p>
          <a:p>
            <a:r>
              <a:rPr lang="en-US"/>
              <a:t>However, today, I want us to explore how maintaining a focus of evangelism to kids actually leads to discipleship.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kids do not decide to surrender their lives to Jesus after hearing the gospel one time. Those who do sometimes grow and decide that they didn't really understand what they were doing and make a profession of faith later in life. - This is why it is so important that our kid's ministries remain evangelistic - gospel centered.</a:t>
            </a:r>
          </a:p>
          <a:p>
            <a:endParaRPr lang="en-US"/>
          </a:p>
          <a:p>
            <a:r>
              <a:rPr lang="en-US"/>
              <a:t>What does this look like?</a:t>
            </a:r>
          </a:p>
          <a:p>
            <a:endParaRPr lang="en-US"/>
          </a:p>
          <a:p>
            <a:r>
              <a:rPr lang="en-US"/>
              <a:t>Weekly gospel presentations with a clear opportunity to respond.</a:t>
            </a:r>
          </a:p>
          <a:p>
            <a:endParaRPr lang="en-US"/>
          </a:p>
          <a:p>
            <a:r>
              <a:rPr lang="en-US"/>
              <a:t>Outreach events that provide a gospel message in language that kids can understand.</a:t>
            </a:r>
          </a:p>
          <a:p>
            <a:endParaRPr lang="en-US"/>
          </a:p>
          <a:p>
            <a:r>
              <a:rPr lang="en-US"/>
              <a:t>We leave room for the Holy Spirit to work miraculously because we know He can. </a:t>
            </a:r>
          </a:p>
          <a:p>
            <a:endParaRPr lang="en-US"/>
          </a:p>
          <a:p>
            <a:r>
              <a:rPr lang="en-US"/>
              <a:t>We work faithfully because we believe God's Word: </a:t>
            </a:r>
          </a:p>
          <a:p>
            <a:endParaRPr lang="en-US"/>
          </a:p>
          <a:p>
            <a:r>
              <a:rPr lang="en-US"/>
              <a:t>Paul shared:</a:t>
            </a:r>
          </a:p>
          <a:p>
            <a:r>
              <a:rPr lang="en-US"/>
              <a:t>1 Corinthians 3:6–7 (CSB)</a:t>
            </a:r>
          </a:p>
          <a:p>
            <a:r>
              <a:rPr lang="en-US"/>
              <a:t>“I planted, Apollos watered, but God gave the growth.</a:t>
            </a:r>
          </a:p>
          <a:p>
            <a:r>
              <a:rPr lang="en-US"/>
              <a:t>So then neither the one who plants nor the one who waters is anything, but only God</a:t>
            </a:r>
          </a:p>
          <a:p>
            <a:endParaRPr lang="en-US"/>
          </a:p>
          <a:p>
            <a:r>
              <a:rPr lang="en-US"/>
              <a:t>Galatians 6:9</a:t>
            </a:r>
          </a:p>
          <a:p>
            <a:r>
              <a:rPr lang="en-US"/>
              <a:t>9 Let us not get tired of doing good, for we will reap at the proper time if we don’t give up.</a:t>
            </a:r>
          </a:p>
          <a:p>
            <a:endParaRPr lang="en-US"/>
          </a:p>
          <a:p>
            <a:r>
              <a:rPr lang="en-US"/>
              <a:t>We plant. We water. God brings the growth. So, we don't grow weary in this good work because we trust God to be God. And that is very important when we think about evangelism to kids.</a:t>
            </a:r>
          </a:p>
          <a:p>
            <a:endParaRPr lang="en-US"/>
          </a:p>
          <a:p>
            <a:r>
              <a:rPr lang="en-US"/>
              <a:t>Evangelism to kids is a long game.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things that only the Holy Spirit can do.</a:t>
            </a:r>
          </a:p>
          <a:p>
            <a:endParaRPr lang="en-US"/>
          </a:p>
          <a:p>
            <a:r>
              <a:rPr lang="en-US"/>
              <a:t>And yet, there are things that we MUST take responsibility for if we want to lead kids to Jesus. </a:t>
            </a:r>
          </a:p>
          <a:p>
            <a:endParaRPr lang="en-US"/>
          </a:p>
          <a:p>
            <a:r>
              <a:rPr lang="en-US"/>
              <a:t>We must share the gospel clearly.</a:t>
            </a:r>
          </a:p>
          <a:p>
            <a:endParaRPr lang="en-US"/>
          </a:p>
          <a:p>
            <a:r>
              <a:rPr lang="en-US"/>
              <a:t>Methods can change - and should. (different learning types, different generations, etc)</a:t>
            </a:r>
          </a:p>
          <a:p>
            <a:endParaRPr lang="en-US"/>
          </a:p>
          <a:p>
            <a:r>
              <a:rPr lang="en-US"/>
              <a:t>But what never changes? Someone must share the good news - with kids in a way that they can understand.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 me rephrase this verse for our conversation today:</a:t>
            </a:r>
          </a:p>
          <a:p>
            <a:endParaRPr lang="en-US"/>
          </a:p>
          <a:p>
            <a:r>
              <a:rPr lang="en-US"/>
              <a:t>How can a child call on Him if they don't believe in Him? And how can they ever come to believe in Him if they haven't understood the gospel?</a:t>
            </a:r>
          </a:p>
          <a:p>
            <a:endParaRPr lang="en-US"/>
          </a:p>
          <a:p>
            <a:r>
              <a:rPr lang="en-US"/>
              <a:t>Our question should then become:</a:t>
            </a:r>
          </a:p>
          <a:p>
            <a:endParaRPr lang="en-US"/>
          </a:p>
          <a:p>
            <a:r>
              <a:rPr lang="en-US"/>
              <a:t>How can I most effectively communicate the truth of the gospel with children?</a:t>
            </a:r>
          </a:p>
          <a:p>
            <a:endParaRPr lang="en-US"/>
          </a:p>
          <a:p>
            <a:r>
              <a:rPr lang="en-US"/>
              <a:t>If we want to focus on evangelism to kids, here are some questions:</a:t>
            </a:r>
          </a:p>
          <a:p>
            <a:endParaRPr lang="en-US"/>
          </a:p>
          <a:p>
            <a:r>
              <a:rPr lang="en-US"/>
              <a:t>Let's start in our weekly ministries:</a:t>
            </a:r>
          </a:p>
          <a:p>
            <a:r>
              <a:rPr lang="en-US"/>
              <a:t>- Do the people working with kids in our ministries know how to share the gospel?</a:t>
            </a:r>
          </a:p>
          <a:p>
            <a:r>
              <a:rPr lang="en-US"/>
              <a:t>- Do they know how to do it in a variety of ways to help all types of learners understand?</a:t>
            </a:r>
          </a:p>
          <a:p>
            <a:r>
              <a:rPr lang="en-US"/>
              <a:t>-do we provide training that includes a time to practice sharing the gospel with different methods?</a:t>
            </a:r>
          </a:p>
          <a:p>
            <a:endParaRPr lang="en-US"/>
          </a:p>
          <a:p>
            <a:r>
              <a:rPr lang="en-US"/>
              <a:t>Then our outreach:</a:t>
            </a:r>
          </a:p>
          <a:p>
            <a:r>
              <a:rPr lang="en-US"/>
              <a:t>- is there something to attract families with children?</a:t>
            </a:r>
          </a:p>
          <a:p>
            <a:r>
              <a:rPr lang="en-US"/>
              <a:t>-are we prepared with either a gospel presentation for kids or an invitation to attend the next event at your church where there will be a gospel presentation for kids.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child can understand and respond to the gospel. </a:t>
            </a:r>
          </a:p>
          <a:p>
            <a:endParaRPr lang="en-US"/>
          </a:p>
          <a:p>
            <a:r>
              <a:rPr lang="en-US"/>
              <a:t>There is no junior Holy Spirit. God is saving kids just like He saves adults.</a:t>
            </a:r>
          </a:p>
          <a:p>
            <a:endParaRPr lang="en-US"/>
          </a:p>
          <a:p>
            <a:r>
              <a:rPr lang="en-US"/>
              <a:t>How do we align our goals to join in the work that God is doing?</a:t>
            </a:r>
          </a:p>
          <a:p>
            <a:endParaRPr lang="en-US"/>
          </a:p>
          <a:p>
            <a:r>
              <a:rPr lang="en-US"/>
              <a:t>Our first goal is to present the gospel clearly.</a:t>
            </a:r>
          </a:p>
          <a:p>
            <a:endParaRPr lang="en-US"/>
          </a:p>
          <a:p>
            <a:r>
              <a:rPr lang="en-US"/>
              <a:t>Our second goal is guide kids with care. Asking questions is a big part of that.</a:t>
            </a:r>
          </a:p>
          <a:p>
            <a:endParaRPr lang="en-US"/>
          </a:p>
          <a:p>
            <a:r>
              <a:rPr lang="en-US"/>
              <a:t>-------testimony----------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Clear Gospel Communication:</a:t>
            </a:r>
          </a:p>
          <a:p>
            <a:r>
              <a:rPr lang="en-US"/>
              <a:t>We make sure to explain in a way that a child can understand.</a:t>
            </a:r>
          </a:p>
          <a:p>
            <a:endParaRPr lang="en-US"/>
          </a:p>
          <a:p>
            <a:r>
              <a:rPr lang="en-US"/>
              <a:t>* Patient Guidace:</a:t>
            </a:r>
          </a:p>
          <a:p>
            <a:r>
              <a:rPr lang="en-US"/>
              <a:t>We are willing to share the gospel over and over again; reexplaining concepts as needed. Always welcoming questions from kids - even the ones that are asked 100 times.</a:t>
            </a:r>
          </a:p>
          <a:p>
            <a:endParaRPr lang="en-US"/>
          </a:p>
          <a:p>
            <a:r>
              <a:rPr lang="en-US"/>
              <a:t>* Listening Before Leading:</a:t>
            </a:r>
          </a:p>
          <a:p>
            <a:r>
              <a:rPr lang="en-US"/>
              <a:t>Before we help a child respond to the gospel, we ask questions that help us guage understanding.</a:t>
            </a:r>
          </a:p>
          <a:p>
            <a:endParaRPr lang="en-US"/>
          </a:p>
          <a:p>
            <a:r>
              <a:rPr lang="en-US"/>
              <a:t>Trusting the Holy Spirit:</a:t>
            </a:r>
          </a:p>
          <a:p>
            <a:r>
              <a:rPr lang="en-US"/>
              <a:t>There is no junior Holy Spirit. God is saving kids the same way He saves adults. We can trust that his Word is powerful and we can share it and trust Him to do the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Big picture of Isaiah 55</a:t>
            </a:r>
          </a:p>
          <a:p>
            <a:endParaRPr lang="en-US"/>
          </a:p>
          <a:p>
            <a:r>
              <a:rPr lang="en-US"/>
              <a:t>Isaiah 55 is an invitation.</a:t>
            </a:r>
          </a:p>
          <a:p>
            <a:endParaRPr lang="en-US"/>
          </a:p>
          <a:p>
            <a:r>
              <a:rPr lang="en-US"/>
              <a:t>God is speaking to people who are:</a:t>
            </a:r>
          </a:p>
          <a:p>
            <a:endParaRPr lang="en-US"/>
          </a:p>
          <a:p>
            <a:r>
              <a:rPr lang="en-US"/>
              <a:t>Spiritually hungry</a:t>
            </a:r>
          </a:p>
          <a:p>
            <a:endParaRPr lang="en-US"/>
          </a:p>
          <a:p>
            <a:r>
              <a:rPr lang="en-US"/>
              <a:t>Tired of chasing things that don’t satisfy</a:t>
            </a:r>
          </a:p>
          <a:p>
            <a:endParaRPr lang="en-US"/>
          </a:p>
          <a:p>
            <a:r>
              <a:rPr lang="en-US"/>
              <a:t>In need of grace, not performance</a:t>
            </a:r>
          </a:p>
          <a:p>
            <a:endParaRPr lang="en-US"/>
          </a:p>
          <a:p>
            <a:r>
              <a:rPr lang="en-US"/>
              <a:t>He invites them to come, listen, and receive—not to prove themselves.</a:t>
            </a:r>
          </a:p>
          <a:p>
            <a:endParaRPr lang="en-US"/>
          </a:p>
          <a:p>
            <a:r>
              <a:rPr lang="en-US"/>
              <a:t>What comes right before verse 11</a:t>
            </a:r>
          </a:p>
          <a:p>
            <a:endParaRPr lang="en-US"/>
          </a:p>
          <a:p>
            <a:r>
              <a:rPr lang="en-US"/>
              <a:t>Just a few verses earlier, God says:</a:t>
            </a:r>
          </a:p>
          <a:p>
            <a:endParaRPr lang="en-US"/>
          </a:p>
          <a:p>
            <a:r>
              <a:rPr lang="en-US"/>
              <a:t>“For my thoughts are not your thoughts,</a:t>
            </a:r>
          </a:p>
          <a:p>
            <a:r>
              <a:rPr lang="en-US"/>
              <a:t>and your ways are not my ways.” (Isaiah 55:8, CSB)</a:t>
            </a:r>
          </a:p>
          <a:p>
            <a:endParaRPr lang="en-US"/>
          </a:p>
          <a:p>
            <a:r>
              <a:rPr lang="en-US"/>
              <a:t>In other words:</a:t>
            </a:r>
          </a:p>
          <a:p>
            <a:r>
              <a:rPr lang="en-US"/>
              <a:t>God works differently than we expect.</a:t>
            </a:r>
          </a:p>
          <a:p>
            <a:r>
              <a:rPr lang="en-US"/>
              <a:t>His timing, methods, and outcomes are His.</a:t>
            </a:r>
          </a:p>
          <a:p>
            <a:endParaRPr lang="en-US"/>
          </a:p>
          <a:p>
            <a:r>
              <a:rPr lang="en-US"/>
              <a:t>Then God uses a very concrete picture (perfect for kids, honestly):</a:t>
            </a:r>
          </a:p>
          <a:p>
            <a:endParaRPr lang="en-US"/>
          </a:p>
          <a:p>
            <a:r>
              <a:rPr lang="en-US"/>
              <a:t>Rain and snow fall, water the earth, and make things grow. (Isaiah 55:10)</a:t>
            </a:r>
          </a:p>
          <a:p>
            <a:endParaRPr lang="en-US"/>
          </a:p>
          <a:p>
            <a:r>
              <a:rPr lang="en-US"/>
              <a:t>The growth doesn’t happen instantly.</a:t>
            </a:r>
          </a:p>
          <a:p>
            <a:r>
              <a:rPr lang="en-US"/>
              <a:t>But it does happen.</a:t>
            </a:r>
          </a:p>
          <a:p>
            <a:endParaRPr lang="en-US"/>
          </a:p>
          <a:p>
            <a:r>
              <a:rPr lang="en-US"/>
              <a:t>Then comes Isaiah 55:11</a:t>
            </a:r>
          </a:p>
          <a:p>
            <a:endParaRPr lang="en-US"/>
          </a:p>
          <a:p>
            <a:r>
              <a:rPr lang="en-US"/>
              <a:t>So when God says His Word “will not return empty,” He means:</a:t>
            </a:r>
          </a:p>
          <a:p>
            <a:endParaRPr lang="en-US"/>
          </a:p>
          <a:p>
            <a:r>
              <a:rPr lang="en-US"/>
              <a:t>His Word always does what He sends it to do</a:t>
            </a:r>
          </a:p>
          <a:p>
            <a:endParaRPr lang="en-US"/>
          </a:p>
          <a:p>
            <a:r>
              <a:rPr lang="en-US"/>
              <a:t>Even when people are still processing</a:t>
            </a:r>
          </a:p>
          <a:p>
            <a:endParaRPr lang="en-US"/>
          </a:p>
          <a:p>
            <a:r>
              <a:rPr lang="en-US"/>
              <a:t>Even when results aren’t immediate</a:t>
            </a:r>
          </a:p>
          <a:p>
            <a:endParaRPr lang="en-US"/>
          </a:p>
          <a:p>
            <a:r>
              <a:rPr lang="en-US"/>
              <a:t>Even when we can’t see the growth yet</a:t>
            </a:r>
          </a:p>
          <a:p>
            <a:endParaRPr lang="en-US"/>
          </a:p>
          <a:p>
            <a:r>
              <a:rPr lang="en-US"/>
              <a:t>The responsibility is faithful sowing, not forced results.</a:t>
            </a:r>
          </a:p>
          <a:p>
            <a:endParaRPr lang="en-US"/>
          </a:p>
          <a:p>
            <a:r>
              <a:rPr lang="en-US"/>
              <a:t>Why this matters for sharing the gospel with kids</a:t>
            </a:r>
          </a:p>
          <a:p>
            <a:endParaRPr lang="en-US"/>
          </a:p>
          <a:p>
            <a:r>
              <a:rPr lang="en-US"/>
              <a:t>This verse is not about instant decisions.</a:t>
            </a:r>
          </a:p>
          <a:p>
            <a:r>
              <a:rPr lang="en-US"/>
              <a:t>It’s about trusting the power of God’s Word over time.</a:t>
            </a:r>
          </a:p>
          <a:p>
            <a:endParaRPr lang="en-US"/>
          </a:p>
          <a:p>
            <a:r>
              <a:rPr lang="en-US"/>
              <a:t>For kids:</a:t>
            </a:r>
          </a:p>
          <a:p>
            <a:endParaRPr lang="en-US"/>
          </a:p>
          <a:p>
            <a:r>
              <a:rPr lang="en-US"/>
              <a:t>Hearing truth repeatedly matters</a:t>
            </a:r>
          </a:p>
          <a:p>
            <a:endParaRPr lang="en-US"/>
          </a:p>
          <a:p>
            <a:r>
              <a:rPr lang="en-US"/>
              <a:t>Processing takes time</a:t>
            </a:r>
          </a:p>
          <a:p>
            <a:endParaRPr lang="en-US"/>
          </a:p>
          <a:p>
            <a:r>
              <a:rPr lang="en-US"/>
              <a:t>Faith grows gradually</a:t>
            </a:r>
          </a:p>
          <a:p>
            <a:endParaRPr lang="en-US"/>
          </a:p>
          <a:p>
            <a:r>
              <a:rPr lang="en-US"/>
              <a:t>We don’t rush the rain.</a:t>
            </a:r>
          </a:p>
          <a:p>
            <a:endParaRPr lang="en-US"/>
          </a:p>
          <a:p>
            <a:r>
              <a:rPr lang="en-US"/>
              <a:t>We trust the growth.</a:t>
            </a:r>
          </a:p>
          <a:p>
            <a:endParaRPr lang="en-US"/>
          </a:p>
          <a:p>
            <a:r>
              <a:rPr lang="en-US"/>
              <a:t>Isaiah 55:8-11 reminds us that God’s Word works over time. Our job is to share it clearly and lovingly—and trust God with what it produces.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382640" y="2942972"/>
            <a:ext cx="15522719" cy="5310395"/>
          </a:xfrm>
          <a:prstGeom prst="rect">
            <a:avLst/>
          </a:prstGeom>
        </p:spPr>
        <p:txBody>
          <a:bodyPr lIns="0" tIns="0" rIns="0" bIns="0" rtlCol="0" anchor="t">
            <a:spAutoFit/>
          </a:bodyPr>
          <a:lstStyle/>
          <a:p>
            <a:pPr algn="ctr">
              <a:lnSpc>
                <a:spcPts val="19440"/>
              </a:lnSpc>
            </a:pPr>
            <a:r>
              <a:rPr lang="en-US" sz="25920" b="1">
                <a:solidFill>
                  <a:srgbClr val="FF751F"/>
                </a:solidFill>
                <a:latin typeface="Barlow Condensed Heavy"/>
                <a:ea typeface="Barlow Condensed Heavy"/>
                <a:cs typeface="Barlow Condensed Heavy"/>
                <a:sym typeface="Barlow Condensed Heavy"/>
              </a:rPr>
              <a:t>EVANGELISM FOR KIDS</a:t>
            </a:r>
          </a:p>
        </p:txBody>
      </p:sp>
      <p:sp>
        <p:nvSpPr>
          <p:cNvPr id="3" name="Freeform 3"/>
          <p:cNvSpPr/>
          <p:nvPr/>
        </p:nvSpPr>
        <p:spPr>
          <a:xfrm rot="-645927">
            <a:off x="814519" y="8799617"/>
            <a:ext cx="7315200" cy="811322"/>
          </a:xfrm>
          <a:custGeom>
            <a:avLst/>
            <a:gdLst/>
            <a:ahLst/>
            <a:cxnLst/>
            <a:rect l="l" t="t" r="r" b="b"/>
            <a:pathLst>
              <a:path w="7315200" h="811322">
                <a:moveTo>
                  <a:pt x="0" y="0"/>
                </a:moveTo>
                <a:lnTo>
                  <a:pt x="7315200" y="0"/>
                </a:lnTo>
                <a:lnTo>
                  <a:pt x="7315200" y="811322"/>
                </a:lnTo>
                <a:lnTo>
                  <a:pt x="0" y="81132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645927">
            <a:off x="10305611" y="623039"/>
            <a:ext cx="7315200" cy="811322"/>
          </a:xfrm>
          <a:custGeom>
            <a:avLst/>
            <a:gdLst/>
            <a:ahLst/>
            <a:cxnLst/>
            <a:rect l="l" t="t" r="r" b="b"/>
            <a:pathLst>
              <a:path w="7315200" h="811322">
                <a:moveTo>
                  <a:pt x="0" y="0"/>
                </a:moveTo>
                <a:lnTo>
                  <a:pt x="7315200" y="0"/>
                </a:lnTo>
                <a:lnTo>
                  <a:pt x="7315200" y="811322"/>
                </a:lnTo>
                <a:lnTo>
                  <a:pt x="0" y="81132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382640" y="7656469"/>
            <a:ext cx="15522719" cy="596899"/>
          </a:xfrm>
          <a:prstGeom prst="rect">
            <a:avLst/>
          </a:prstGeom>
        </p:spPr>
        <p:txBody>
          <a:bodyPr lIns="0" tIns="0" rIns="0" bIns="0" rtlCol="0" anchor="t">
            <a:spAutoFit/>
          </a:bodyPr>
          <a:lstStyle/>
          <a:p>
            <a:pPr algn="ctr">
              <a:lnSpc>
                <a:spcPts val="4900"/>
              </a:lnSpc>
            </a:pPr>
            <a:r>
              <a:rPr lang="en-US" sz="3500" b="1">
                <a:solidFill>
                  <a:srgbClr val="FFFFFF"/>
                </a:solidFill>
                <a:latin typeface="Canva Sans Bold"/>
                <a:ea typeface="Canva Sans Bold"/>
                <a:cs typeface="Canva Sans Bold"/>
                <a:sym typeface="Canva Sans Bold"/>
              </a:rPr>
              <a:t>GUIDING CHILDREN TO UNDERSTAND AND RESPOND TO THE GOSPEL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11221663" y="0"/>
            <a:ext cx="7066337" cy="10606134"/>
          </a:xfrm>
          <a:custGeom>
            <a:avLst/>
            <a:gdLst/>
            <a:ahLst/>
            <a:cxnLst/>
            <a:rect l="l" t="t" r="r" b="b"/>
            <a:pathLst>
              <a:path w="7066337" h="10606134">
                <a:moveTo>
                  <a:pt x="0" y="0"/>
                </a:moveTo>
                <a:lnTo>
                  <a:pt x="7066337" y="0"/>
                </a:lnTo>
                <a:lnTo>
                  <a:pt x="7066337" y="10606134"/>
                </a:lnTo>
                <a:lnTo>
                  <a:pt x="0" y="10606134"/>
                </a:lnTo>
                <a:lnTo>
                  <a:pt x="0" y="0"/>
                </a:lnTo>
                <a:close/>
              </a:path>
            </a:pathLst>
          </a:custGeom>
          <a:blipFill>
            <a:blip r:embed="rId3"/>
            <a:stretch>
              <a:fillRect/>
            </a:stretch>
          </a:blipFill>
        </p:spPr>
      </p:sp>
      <p:sp>
        <p:nvSpPr>
          <p:cNvPr id="3" name="TextBox 3"/>
          <p:cNvSpPr txBox="1"/>
          <p:nvPr/>
        </p:nvSpPr>
        <p:spPr>
          <a:xfrm>
            <a:off x="1028700" y="1552575"/>
            <a:ext cx="14044566" cy="1830498"/>
          </a:xfrm>
          <a:prstGeom prst="rect">
            <a:avLst/>
          </a:prstGeom>
        </p:spPr>
        <p:txBody>
          <a:bodyPr lIns="0" tIns="0" rIns="0" bIns="0" rtlCol="0" anchor="t">
            <a:spAutoFit/>
          </a:bodyPr>
          <a:lstStyle/>
          <a:p>
            <a:pPr algn="l">
              <a:lnSpc>
                <a:spcPts val="12993"/>
              </a:lnSpc>
            </a:pPr>
            <a:r>
              <a:rPr lang="en-US" sz="15468" b="1">
                <a:solidFill>
                  <a:srgbClr val="FF914D"/>
                </a:solidFill>
                <a:latin typeface="Barlow Condensed Heavy"/>
                <a:ea typeface="Barlow Condensed Heavy"/>
                <a:cs typeface="Barlow Condensed Heavy"/>
                <a:sym typeface="Barlow Condensed Heavy"/>
              </a:rPr>
              <a:t>ISAIAH 55:8-11</a:t>
            </a:r>
          </a:p>
        </p:txBody>
      </p:sp>
      <p:sp>
        <p:nvSpPr>
          <p:cNvPr id="4" name="TextBox 4"/>
          <p:cNvSpPr txBox="1"/>
          <p:nvPr/>
        </p:nvSpPr>
        <p:spPr>
          <a:xfrm>
            <a:off x="953647" y="3525948"/>
            <a:ext cx="11592969" cy="488921"/>
          </a:xfrm>
          <a:prstGeom prst="rect">
            <a:avLst/>
          </a:prstGeom>
        </p:spPr>
        <p:txBody>
          <a:bodyPr lIns="0" tIns="0" rIns="0" bIns="0" rtlCol="0" anchor="t">
            <a:spAutoFit/>
          </a:bodyPr>
          <a:lstStyle/>
          <a:p>
            <a:pPr algn="l">
              <a:lnSpc>
                <a:spcPts val="3483"/>
              </a:lnSpc>
            </a:pPr>
            <a:r>
              <a:rPr lang="en-US" sz="4146" b="1">
                <a:solidFill>
                  <a:srgbClr val="FFDE59"/>
                </a:solidFill>
                <a:latin typeface="Barlow Condensed Heavy"/>
                <a:ea typeface="Barlow Condensed Heavy"/>
                <a:cs typeface="Barlow Condensed Heavy"/>
                <a:sym typeface="Barlow Condensed Heavy"/>
              </a:rPr>
              <a:t>WE MUST TRUST THE POWER OF GOD’S WORD OVER TIME.</a:t>
            </a:r>
          </a:p>
        </p:txBody>
      </p:sp>
      <p:sp>
        <p:nvSpPr>
          <p:cNvPr id="5" name="TextBox 5"/>
          <p:cNvSpPr txBox="1"/>
          <p:nvPr/>
        </p:nvSpPr>
        <p:spPr>
          <a:xfrm>
            <a:off x="953647" y="4702546"/>
            <a:ext cx="16230600" cy="3009257"/>
          </a:xfrm>
          <a:prstGeom prst="rect">
            <a:avLst/>
          </a:prstGeom>
        </p:spPr>
        <p:txBody>
          <a:bodyPr lIns="0" tIns="0" rIns="0" bIns="0" rtlCol="0" anchor="t">
            <a:spAutoFit/>
          </a:bodyPr>
          <a:lstStyle/>
          <a:p>
            <a:pPr algn="l">
              <a:lnSpc>
                <a:spcPts val="5921"/>
              </a:lnSpc>
            </a:pPr>
            <a:r>
              <a:rPr lang="en-US" sz="5805" b="1">
                <a:solidFill>
                  <a:srgbClr val="FFFFFF"/>
                </a:solidFill>
                <a:latin typeface="Barlow Condensed Heavy"/>
                <a:ea typeface="Barlow Condensed Heavy"/>
                <a:cs typeface="Barlow Condensed Heavy"/>
                <a:sym typeface="Barlow Condensed Heavy"/>
              </a:rPr>
              <a:t>FOR KIDS:</a:t>
            </a:r>
          </a:p>
          <a:p>
            <a:pPr marL="1253343" lvl="1" indent="-626672" algn="l">
              <a:lnSpc>
                <a:spcPts val="5921"/>
              </a:lnSpc>
              <a:buFont typeface="Arial"/>
              <a:buChar char="•"/>
            </a:pPr>
            <a:r>
              <a:rPr lang="en-US" sz="5805" b="1">
                <a:solidFill>
                  <a:srgbClr val="FFFFFF"/>
                </a:solidFill>
                <a:latin typeface="Barlow Condensed Heavy"/>
                <a:ea typeface="Barlow Condensed Heavy"/>
                <a:cs typeface="Barlow Condensed Heavy"/>
                <a:sym typeface="Barlow Condensed Heavy"/>
              </a:rPr>
              <a:t>HEARING TRUTH REPEATEDLY MATTERS</a:t>
            </a:r>
          </a:p>
          <a:p>
            <a:pPr marL="1253343" lvl="1" indent="-626672" algn="l">
              <a:lnSpc>
                <a:spcPts val="5921"/>
              </a:lnSpc>
              <a:buFont typeface="Arial"/>
              <a:buChar char="•"/>
            </a:pPr>
            <a:r>
              <a:rPr lang="en-US" sz="5805" b="1">
                <a:solidFill>
                  <a:srgbClr val="FFFFFF"/>
                </a:solidFill>
                <a:latin typeface="Barlow Condensed Heavy"/>
                <a:ea typeface="Barlow Condensed Heavy"/>
                <a:cs typeface="Barlow Condensed Heavy"/>
                <a:sym typeface="Barlow Condensed Heavy"/>
              </a:rPr>
              <a:t>PROCESSING MAY TAKE TIME</a:t>
            </a:r>
          </a:p>
          <a:p>
            <a:pPr marL="1253343" lvl="1" indent="-626672" algn="l">
              <a:lnSpc>
                <a:spcPts val="5921"/>
              </a:lnSpc>
              <a:buFont typeface="Arial"/>
              <a:buChar char="•"/>
            </a:pPr>
            <a:r>
              <a:rPr lang="en-US" sz="5805" b="1">
                <a:solidFill>
                  <a:srgbClr val="FFFFFF"/>
                </a:solidFill>
                <a:latin typeface="Barlow Condensed Heavy"/>
                <a:ea typeface="Barlow Condensed Heavy"/>
                <a:cs typeface="Barlow Condensed Heavy"/>
                <a:sym typeface="Barlow Condensed Heavy"/>
              </a:rPr>
              <a:t>FAITH TENDS TO GROW GRADUALLY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4875667" y="-1264688"/>
            <a:ext cx="16956866" cy="11551688"/>
          </a:xfrm>
          <a:custGeom>
            <a:avLst/>
            <a:gdLst/>
            <a:ahLst/>
            <a:cxnLst/>
            <a:rect l="l" t="t" r="r" b="b"/>
            <a:pathLst>
              <a:path w="16956866" h="11551688">
                <a:moveTo>
                  <a:pt x="0" y="0"/>
                </a:moveTo>
                <a:lnTo>
                  <a:pt x="16956867" y="0"/>
                </a:lnTo>
                <a:lnTo>
                  <a:pt x="16956867" y="11551688"/>
                </a:lnTo>
                <a:lnTo>
                  <a:pt x="0" y="11551688"/>
                </a:lnTo>
                <a:lnTo>
                  <a:pt x="0" y="0"/>
                </a:lnTo>
                <a:close/>
              </a:path>
            </a:pathLst>
          </a:custGeom>
          <a:blipFill>
            <a:blip r:embed="rId3"/>
            <a:stretch>
              <a:fillRect l="-1124" r="-1124"/>
            </a:stretch>
          </a:blipFill>
        </p:spPr>
      </p:sp>
      <p:sp>
        <p:nvSpPr>
          <p:cNvPr id="3" name="TextBox 3"/>
          <p:cNvSpPr txBox="1"/>
          <p:nvPr/>
        </p:nvSpPr>
        <p:spPr>
          <a:xfrm rot="-169056">
            <a:off x="638192" y="3744921"/>
            <a:ext cx="8865933" cy="1779821"/>
          </a:xfrm>
          <a:prstGeom prst="rect">
            <a:avLst/>
          </a:prstGeom>
        </p:spPr>
        <p:txBody>
          <a:bodyPr lIns="0" tIns="0" rIns="0" bIns="0" rtlCol="0" anchor="t">
            <a:spAutoFit/>
          </a:bodyPr>
          <a:lstStyle/>
          <a:p>
            <a:pPr algn="r">
              <a:lnSpc>
                <a:spcPts val="13338"/>
              </a:lnSpc>
            </a:pPr>
            <a:r>
              <a:rPr lang="en-US" sz="13338" b="1">
                <a:solidFill>
                  <a:srgbClr val="FFDE59"/>
                </a:solidFill>
                <a:latin typeface="Barlow Condensed Heavy"/>
                <a:ea typeface="Barlow Condensed Heavy"/>
                <a:cs typeface="Barlow Condensed Heavy"/>
                <a:sym typeface="Barlow Condensed Heavy"/>
              </a:rPr>
              <a:t>UNDERSTAND</a:t>
            </a:r>
          </a:p>
        </p:txBody>
      </p:sp>
      <p:sp>
        <p:nvSpPr>
          <p:cNvPr id="4" name="TextBox 4"/>
          <p:cNvSpPr txBox="1"/>
          <p:nvPr/>
        </p:nvSpPr>
        <p:spPr>
          <a:xfrm rot="181003">
            <a:off x="1074943" y="769782"/>
            <a:ext cx="5410570" cy="1899854"/>
          </a:xfrm>
          <a:prstGeom prst="rect">
            <a:avLst/>
          </a:prstGeom>
        </p:spPr>
        <p:txBody>
          <a:bodyPr lIns="0" tIns="0" rIns="0" bIns="0" rtlCol="0" anchor="t">
            <a:spAutoFit/>
          </a:bodyPr>
          <a:lstStyle/>
          <a:p>
            <a:pPr algn="r">
              <a:lnSpc>
                <a:spcPts val="14245"/>
              </a:lnSpc>
            </a:pPr>
            <a:r>
              <a:rPr lang="en-US" sz="14245" b="1">
                <a:solidFill>
                  <a:srgbClr val="FF914D"/>
                </a:solidFill>
                <a:latin typeface="Barlow Condensed Heavy"/>
                <a:ea typeface="Barlow Condensed Heavy"/>
                <a:cs typeface="Barlow Condensed Heavy"/>
                <a:sym typeface="Barlow Condensed Heavy"/>
              </a:rPr>
              <a:t>HOW</a:t>
            </a:r>
          </a:p>
        </p:txBody>
      </p:sp>
      <p:sp>
        <p:nvSpPr>
          <p:cNvPr id="5" name="TextBox 5"/>
          <p:cNvSpPr txBox="1"/>
          <p:nvPr/>
        </p:nvSpPr>
        <p:spPr>
          <a:xfrm>
            <a:off x="1592302" y="2199134"/>
            <a:ext cx="4953491" cy="2062426"/>
          </a:xfrm>
          <a:prstGeom prst="rect">
            <a:avLst/>
          </a:prstGeom>
        </p:spPr>
        <p:txBody>
          <a:bodyPr lIns="0" tIns="0" rIns="0" bIns="0" rtlCol="0" anchor="t">
            <a:spAutoFit/>
          </a:bodyPr>
          <a:lstStyle/>
          <a:p>
            <a:pPr algn="l">
              <a:lnSpc>
                <a:spcPts val="15513"/>
              </a:lnSpc>
            </a:pPr>
            <a:r>
              <a:rPr lang="en-US" sz="15513" b="1">
                <a:solidFill>
                  <a:srgbClr val="FF914D"/>
                </a:solidFill>
                <a:latin typeface="Barlow Condensed Heavy"/>
                <a:ea typeface="Barlow Condensed Heavy"/>
                <a:cs typeface="Barlow Condensed Heavy"/>
                <a:sym typeface="Barlow Condensed Heavy"/>
              </a:rPr>
              <a:t>KIDS</a:t>
            </a:r>
          </a:p>
        </p:txBody>
      </p:sp>
      <p:sp>
        <p:nvSpPr>
          <p:cNvPr id="6" name="TextBox 6"/>
          <p:cNvSpPr txBox="1"/>
          <p:nvPr/>
        </p:nvSpPr>
        <p:spPr>
          <a:xfrm>
            <a:off x="1028700" y="5438775"/>
            <a:ext cx="11869859" cy="3668395"/>
          </a:xfrm>
          <a:prstGeom prst="rect">
            <a:avLst/>
          </a:prstGeom>
        </p:spPr>
        <p:txBody>
          <a:bodyPr lIns="0" tIns="0" rIns="0" bIns="0" rtlCol="0" anchor="t">
            <a:spAutoFit/>
          </a:bodyPr>
          <a:lstStyle/>
          <a:p>
            <a:pPr marL="1122679" lvl="1" indent="-561340" algn="l">
              <a:lnSpc>
                <a:spcPts val="7279"/>
              </a:lnSpc>
              <a:buFont typeface="Arial"/>
              <a:buChar char="•"/>
            </a:pPr>
            <a:r>
              <a:rPr lang="en-US" sz="5199" b="1">
                <a:solidFill>
                  <a:srgbClr val="FFFFFF"/>
                </a:solidFill>
                <a:latin typeface="Barlow SemiCondensed Bold"/>
                <a:ea typeface="Barlow SemiCondensed Bold"/>
                <a:cs typeface="Barlow SemiCondensed Bold"/>
                <a:sym typeface="Barlow SemiCondensed Bold"/>
              </a:rPr>
              <a:t>CONCRETE THINKERS</a:t>
            </a:r>
          </a:p>
          <a:p>
            <a:pPr marL="1122679" lvl="1" indent="-561340" algn="l">
              <a:lnSpc>
                <a:spcPts val="7279"/>
              </a:lnSpc>
              <a:buFont typeface="Arial"/>
              <a:buChar char="•"/>
            </a:pPr>
            <a:r>
              <a:rPr lang="en-US" sz="5199" b="1">
                <a:solidFill>
                  <a:srgbClr val="FFFFFF"/>
                </a:solidFill>
                <a:latin typeface="Barlow SemiCondensed Bold"/>
                <a:ea typeface="Barlow SemiCondensed Bold"/>
                <a:cs typeface="Barlow SemiCondensed Bold"/>
                <a:sym typeface="Barlow SemiCondensed Bold"/>
              </a:rPr>
              <a:t>REPEAT WHAT THEY HEAR</a:t>
            </a:r>
          </a:p>
          <a:p>
            <a:pPr marL="1122679" lvl="1" indent="-561340" algn="l">
              <a:lnSpc>
                <a:spcPts val="7279"/>
              </a:lnSpc>
              <a:buFont typeface="Arial"/>
              <a:buChar char="•"/>
            </a:pPr>
            <a:r>
              <a:rPr lang="en-US" sz="5199" b="1">
                <a:solidFill>
                  <a:srgbClr val="FFFFFF"/>
                </a:solidFill>
                <a:latin typeface="Barlow SemiCondensed Bold"/>
                <a:ea typeface="Barlow SemiCondensed Bold"/>
                <a:cs typeface="Barlow SemiCondensed Bold"/>
                <a:sym typeface="Barlow SemiCondensed Bold"/>
              </a:rPr>
              <a:t>MAY MIMIC FAITH LANGUAGE</a:t>
            </a:r>
          </a:p>
          <a:p>
            <a:pPr marL="1122679" lvl="1" indent="-561340" algn="l">
              <a:lnSpc>
                <a:spcPts val="7279"/>
              </a:lnSpc>
              <a:buFont typeface="Arial"/>
              <a:buChar char="•"/>
            </a:pPr>
            <a:r>
              <a:rPr lang="en-US" sz="5199" b="1">
                <a:solidFill>
                  <a:srgbClr val="FFFFFF"/>
                </a:solidFill>
                <a:latin typeface="Barlow SemiCondensed Bold"/>
                <a:ea typeface="Barlow SemiCondensed Bold"/>
                <a:cs typeface="Barlow SemiCondensed Bold"/>
                <a:sym typeface="Barlow SemiCondensed Bold"/>
              </a:rPr>
              <a:t>NEED SPACE TO PROCESS TRUTH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Freeform 3"/>
          <p:cNvSpPr/>
          <p:nvPr/>
        </p:nvSpPr>
        <p:spPr>
          <a:xfrm>
            <a:off x="3674622" y="547239"/>
            <a:ext cx="6437656" cy="9739761"/>
          </a:xfrm>
          <a:custGeom>
            <a:avLst/>
            <a:gdLst/>
            <a:ahLst/>
            <a:cxnLst/>
            <a:rect l="l" t="t" r="r" b="b"/>
            <a:pathLst>
              <a:path w="6437656" h="9739761">
                <a:moveTo>
                  <a:pt x="0" y="0"/>
                </a:moveTo>
                <a:lnTo>
                  <a:pt x="6437657" y="0"/>
                </a:lnTo>
                <a:lnTo>
                  <a:pt x="6437657" y="9739761"/>
                </a:lnTo>
                <a:lnTo>
                  <a:pt x="0" y="9739761"/>
                </a:lnTo>
                <a:lnTo>
                  <a:pt x="0" y="0"/>
                </a:lnTo>
                <a:close/>
              </a:path>
            </a:pathLst>
          </a:custGeom>
          <a:blipFill>
            <a:blip r:embed="rId3"/>
            <a:stretch>
              <a:fillRect l="-1912" r="-1912"/>
            </a:stretch>
          </a:blipFill>
        </p:spPr>
      </p:sp>
      <p:sp>
        <p:nvSpPr>
          <p:cNvPr id="4" name="TextBox 4"/>
          <p:cNvSpPr txBox="1"/>
          <p:nvPr/>
        </p:nvSpPr>
        <p:spPr>
          <a:xfrm>
            <a:off x="9587215" y="994914"/>
            <a:ext cx="7672085" cy="1593522"/>
          </a:xfrm>
          <a:prstGeom prst="rect">
            <a:avLst/>
          </a:prstGeom>
        </p:spPr>
        <p:txBody>
          <a:bodyPr lIns="0" tIns="0" rIns="0" bIns="0" rtlCol="0" anchor="t">
            <a:spAutoFit/>
          </a:bodyPr>
          <a:lstStyle/>
          <a:p>
            <a:pPr algn="l">
              <a:lnSpc>
                <a:spcPts val="11252"/>
              </a:lnSpc>
            </a:pPr>
            <a:r>
              <a:rPr lang="en-US" sz="13395" b="1">
                <a:solidFill>
                  <a:srgbClr val="FF751F"/>
                </a:solidFill>
                <a:latin typeface="Barlow Condensed Heavy"/>
                <a:ea typeface="Barlow Condensed Heavy"/>
                <a:cs typeface="Barlow Condensed Heavy"/>
                <a:sym typeface="Barlow Condensed Heavy"/>
              </a:rPr>
              <a:t>ASK</a:t>
            </a:r>
          </a:p>
        </p:txBody>
      </p:sp>
      <p:sp>
        <p:nvSpPr>
          <p:cNvPr id="5" name="TextBox 5"/>
          <p:cNvSpPr txBox="1"/>
          <p:nvPr/>
        </p:nvSpPr>
        <p:spPr>
          <a:xfrm>
            <a:off x="9840149" y="2455941"/>
            <a:ext cx="7419151" cy="6802359"/>
          </a:xfrm>
          <a:prstGeom prst="rect">
            <a:avLst/>
          </a:prstGeom>
        </p:spPr>
        <p:txBody>
          <a:bodyPr lIns="0" tIns="0" rIns="0" bIns="0" rtlCol="0" anchor="t">
            <a:spAutoFit/>
          </a:bodyPr>
          <a:lstStyle/>
          <a:p>
            <a:pPr marL="1253343" lvl="1" indent="-626672" algn="l">
              <a:lnSpc>
                <a:spcPts val="5979"/>
              </a:lnSpc>
              <a:buFont typeface="Arial"/>
              <a:buChar char="•"/>
            </a:pPr>
            <a:r>
              <a:rPr lang="en-US" sz="5805" b="1">
                <a:solidFill>
                  <a:srgbClr val="FFFFFF"/>
                </a:solidFill>
                <a:latin typeface="Barlow Condensed Heavy"/>
                <a:ea typeface="Barlow Condensed Heavy"/>
                <a:cs typeface="Barlow Condensed Heavy"/>
                <a:sym typeface="Barlow Condensed Heavy"/>
              </a:rPr>
              <a:t>WHY DID YOU WANT TO TALK WITH ME? </a:t>
            </a:r>
          </a:p>
          <a:p>
            <a:pPr marL="1253343" lvl="1" indent="-626672" algn="l">
              <a:lnSpc>
                <a:spcPts val="5979"/>
              </a:lnSpc>
              <a:buFont typeface="Arial"/>
              <a:buChar char="•"/>
            </a:pPr>
            <a:r>
              <a:rPr lang="en-US" sz="5805" b="1">
                <a:solidFill>
                  <a:srgbClr val="FFFFFF"/>
                </a:solidFill>
                <a:latin typeface="Barlow Condensed Heavy"/>
                <a:ea typeface="Barlow Condensed Heavy"/>
                <a:cs typeface="Barlow Condensed Heavy"/>
                <a:sym typeface="Barlow Condensed Heavy"/>
              </a:rPr>
              <a:t>WHAT DO YOU THINK SIN IS?</a:t>
            </a:r>
          </a:p>
          <a:p>
            <a:pPr marL="1253343" lvl="1" indent="-626672" algn="l">
              <a:lnSpc>
                <a:spcPts val="5979"/>
              </a:lnSpc>
              <a:buFont typeface="Arial"/>
              <a:buChar char="•"/>
            </a:pPr>
            <a:r>
              <a:rPr lang="en-US" sz="5805" b="1">
                <a:solidFill>
                  <a:srgbClr val="FFFFFF"/>
                </a:solidFill>
                <a:latin typeface="Barlow Condensed Heavy"/>
                <a:ea typeface="Barlow Condensed Heavy"/>
                <a:cs typeface="Barlow Condensed Heavy"/>
                <a:sym typeface="Barlow Condensed Heavy"/>
              </a:rPr>
              <a:t>ARE YOU A SINNER?</a:t>
            </a:r>
          </a:p>
          <a:p>
            <a:pPr marL="1253343" lvl="1" indent="-626672" algn="l">
              <a:lnSpc>
                <a:spcPts val="5979"/>
              </a:lnSpc>
              <a:buFont typeface="Arial"/>
              <a:buChar char="•"/>
            </a:pPr>
            <a:r>
              <a:rPr lang="en-US" sz="5805" b="1">
                <a:solidFill>
                  <a:srgbClr val="FFFFFF"/>
                </a:solidFill>
                <a:latin typeface="Barlow Condensed Heavy"/>
                <a:ea typeface="Barlow Condensed Heavy"/>
                <a:cs typeface="Barlow Condensed Heavy"/>
                <a:sym typeface="Barlow Condensed Heavy"/>
              </a:rPr>
              <a:t>WHY DO YOU THINK JESUS DIED?</a:t>
            </a:r>
          </a:p>
          <a:p>
            <a:pPr marL="1253343" lvl="1" indent="-626672" algn="l">
              <a:lnSpc>
                <a:spcPts val="5979"/>
              </a:lnSpc>
              <a:buFont typeface="Arial"/>
              <a:buChar char="•"/>
            </a:pPr>
            <a:r>
              <a:rPr lang="en-US" sz="5805" b="1">
                <a:solidFill>
                  <a:srgbClr val="FFFFFF"/>
                </a:solidFill>
                <a:latin typeface="Barlow Condensed Heavy"/>
                <a:ea typeface="Barlow Condensed Heavy"/>
                <a:cs typeface="Barlow Condensed Heavy"/>
                <a:sym typeface="Barlow Condensed Heavy"/>
              </a:rPr>
              <a:t>WHAT DOES IT MEAN TO FOLLOW JESUS?</a:t>
            </a:r>
          </a:p>
        </p:txBody>
      </p:sp>
      <p:sp>
        <p:nvSpPr>
          <p:cNvPr id="6" name="TextBox 6"/>
          <p:cNvSpPr txBox="1"/>
          <p:nvPr/>
        </p:nvSpPr>
        <p:spPr>
          <a:xfrm>
            <a:off x="1028700" y="6970791"/>
            <a:ext cx="4697849" cy="2287509"/>
          </a:xfrm>
          <a:prstGeom prst="rect">
            <a:avLst/>
          </a:prstGeom>
        </p:spPr>
        <p:txBody>
          <a:bodyPr lIns="0" tIns="0" rIns="0" bIns="0" rtlCol="0" anchor="t">
            <a:spAutoFit/>
          </a:bodyPr>
          <a:lstStyle/>
          <a:p>
            <a:pPr algn="l">
              <a:lnSpc>
                <a:spcPts val="5979"/>
              </a:lnSpc>
            </a:pPr>
            <a:r>
              <a:rPr lang="en-US" sz="5805" b="1">
                <a:solidFill>
                  <a:srgbClr val="FFFFFF"/>
                </a:solidFill>
                <a:latin typeface="Barlow Condensed Bold"/>
                <a:ea typeface="Barlow Condensed Bold"/>
                <a:cs typeface="Barlow Condensed Bold"/>
                <a:sym typeface="Barlow Condensed Bold"/>
              </a:rPr>
              <a:t>UNDERSTANDING COMES BEFORE RESPONSE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Freeform 2"/>
          <p:cNvSpPr/>
          <p:nvPr/>
        </p:nvSpPr>
        <p:spPr>
          <a:xfrm>
            <a:off x="1380496" y="3381267"/>
            <a:ext cx="6262173" cy="6285028"/>
          </a:xfrm>
          <a:custGeom>
            <a:avLst/>
            <a:gdLst/>
            <a:ahLst/>
            <a:cxnLst/>
            <a:rect l="l" t="t" r="r" b="b"/>
            <a:pathLst>
              <a:path w="6262173" h="6285028">
                <a:moveTo>
                  <a:pt x="0" y="0"/>
                </a:moveTo>
                <a:lnTo>
                  <a:pt x="6262173" y="0"/>
                </a:lnTo>
                <a:lnTo>
                  <a:pt x="6262173" y="6285028"/>
                </a:lnTo>
                <a:lnTo>
                  <a:pt x="0" y="628502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3" name="TextBox 3"/>
          <p:cNvSpPr txBox="1"/>
          <p:nvPr/>
        </p:nvSpPr>
        <p:spPr>
          <a:xfrm rot="-282161">
            <a:off x="2845214" y="3452846"/>
            <a:ext cx="11573707" cy="3574801"/>
          </a:xfrm>
          <a:prstGeom prst="rect">
            <a:avLst/>
          </a:prstGeom>
        </p:spPr>
        <p:txBody>
          <a:bodyPr lIns="0" tIns="0" rIns="0" bIns="0" rtlCol="0" anchor="t">
            <a:spAutoFit/>
          </a:bodyPr>
          <a:lstStyle/>
          <a:p>
            <a:pPr algn="r">
              <a:lnSpc>
                <a:spcPts val="26818"/>
              </a:lnSpc>
            </a:pPr>
            <a:r>
              <a:rPr lang="en-US" sz="26818" b="1">
                <a:solidFill>
                  <a:srgbClr val="004AAD"/>
                </a:solidFill>
                <a:latin typeface="Barlow Condensed Heavy"/>
                <a:ea typeface="Barlow Condensed Heavy"/>
                <a:cs typeface="Barlow Condensed Heavy"/>
                <a:sym typeface="Barlow Condensed Heavy"/>
              </a:rPr>
              <a:t>GOSPEL</a:t>
            </a:r>
          </a:p>
        </p:txBody>
      </p:sp>
      <p:sp>
        <p:nvSpPr>
          <p:cNvPr id="4" name="Freeform 4"/>
          <p:cNvSpPr/>
          <p:nvPr/>
        </p:nvSpPr>
        <p:spPr>
          <a:xfrm>
            <a:off x="14378976" y="0"/>
            <a:ext cx="4407220" cy="1514481"/>
          </a:xfrm>
          <a:custGeom>
            <a:avLst/>
            <a:gdLst/>
            <a:ahLst/>
            <a:cxnLst/>
            <a:rect l="l" t="t" r="r" b="b"/>
            <a:pathLst>
              <a:path w="4407220" h="1514481">
                <a:moveTo>
                  <a:pt x="0" y="0"/>
                </a:moveTo>
                <a:lnTo>
                  <a:pt x="4407220" y="0"/>
                </a:lnTo>
                <a:lnTo>
                  <a:pt x="4407220" y="1514481"/>
                </a:lnTo>
                <a:lnTo>
                  <a:pt x="0" y="1514481"/>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rot="-483250">
            <a:off x="2054156" y="1209206"/>
            <a:ext cx="8969448" cy="2871195"/>
          </a:xfrm>
          <a:prstGeom prst="rect">
            <a:avLst/>
          </a:prstGeom>
        </p:spPr>
        <p:txBody>
          <a:bodyPr lIns="0" tIns="0" rIns="0" bIns="0" rtlCol="0" anchor="t">
            <a:spAutoFit/>
          </a:bodyPr>
          <a:lstStyle/>
          <a:p>
            <a:pPr algn="r">
              <a:lnSpc>
                <a:spcPts val="21539"/>
              </a:lnSpc>
            </a:pPr>
            <a:r>
              <a:rPr lang="en-US" sz="21539" b="1">
                <a:solidFill>
                  <a:srgbClr val="004AAD"/>
                </a:solidFill>
                <a:latin typeface="Barlow Condensed Heavy"/>
                <a:ea typeface="Barlow Condensed Heavy"/>
                <a:cs typeface="Barlow Condensed Heavy"/>
                <a:sym typeface="Barlow Condensed Heavy"/>
              </a:rPr>
              <a:t>SHARING</a:t>
            </a:r>
          </a:p>
        </p:txBody>
      </p:sp>
      <p:sp>
        <p:nvSpPr>
          <p:cNvPr id="6" name="TextBox 6"/>
          <p:cNvSpPr txBox="1"/>
          <p:nvPr/>
        </p:nvSpPr>
        <p:spPr>
          <a:xfrm rot="358963">
            <a:off x="11281907" y="1371702"/>
            <a:ext cx="8654176" cy="2879726"/>
          </a:xfrm>
          <a:prstGeom prst="rect">
            <a:avLst/>
          </a:prstGeom>
        </p:spPr>
        <p:txBody>
          <a:bodyPr lIns="0" tIns="0" rIns="0" bIns="0" rtlCol="0" anchor="t">
            <a:spAutoFit/>
          </a:bodyPr>
          <a:lstStyle/>
          <a:p>
            <a:pPr algn="l">
              <a:lnSpc>
                <a:spcPts val="21500"/>
              </a:lnSpc>
            </a:pPr>
            <a:r>
              <a:rPr lang="en-US" sz="21500" b="1">
                <a:solidFill>
                  <a:srgbClr val="004AAD"/>
                </a:solidFill>
                <a:latin typeface="Barlow Condensed Heavy"/>
                <a:ea typeface="Barlow Condensed Heavy"/>
                <a:cs typeface="Barlow Condensed Heavy"/>
                <a:sym typeface="Barlow Condensed Heavy"/>
              </a:rPr>
              <a:t>THE</a:t>
            </a:r>
          </a:p>
        </p:txBody>
      </p:sp>
      <p:sp>
        <p:nvSpPr>
          <p:cNvPr id="7" name="TextBox 7"/>
          <p:cNvSpPr txBox="1"/>
          <p:nvPr/>
        </p:nvSpPr>
        <p:spPr>
          <a:xfrm>
            <a:off x="7454272" y="6251467"/>
            <a:ext cx="9569941" cy="2879726"/>
          </a:xfrm>
          <a:prstGeom prst="rect">
            <a:avLst/>
          </a:prstGeom>
        </p:spPr>
        <p:txBody>
          <a:bodyPr lIns="0" tIns="0" rIns="0" bIns="0" rtlCol="0" anchor="t">
            <a:spAutoFit/>
          </a:bodyPr>
          <a:lstStyle/>
          <a:p>
            <a:pPr algn="l">
              <a:lnSpc>
                <a:spcPts val="21500"/>
              </a:lnSpc>
            </a:pPr>
            <a:r>
              <a:rPr lang="en-US" sz="21500" b="1">
                <a:solidFill>
                  <a:srgbClr val="FFFFFF"/>
                </a:solidFill>
                <a:latin typeface="Barlow Condensed Heavy"/>
                <a:ea typeface="Barlow Condensed Heavy"/>
                <a:cs typeface="Barlow Condensed Heavy"/>
                <a:sym typeface="Barlow Condensed Heavy"/>
              </a:rPr>
              <a:t>CLEARLY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Freeform 3"/>
          <p:cNvSpPr/>
          <p:nvPr/>
        </p:nvSpPr>
        <p:spPr>
          <a:xfrm>
            <a:off x="1217098" y="724497"/>
            <a:ext cx="6805265" cy="8838006"/>
          </a:xfrm>
          <a:custGeom>
            <a:avLst/>
            <a:gdLst/>
            <a:ahLst/>
            <a:cxnLst/>
            <a:rect l="l" t="t" r="r" b="b"/>
            <a:pathLst>
              <a:path w="6805265" h="8838006">
                <a:moveTo>
                  <a:pt x="0" y="0"/>
                </a:moveTo>
                <a:lnTo>
                  <a:pt x="6805265" y="0"/>
                </a:lnTo>
                <a:lnTo>
                  <a:pt x="6805265" y="8838006"/>
                </a:lnTo>
                <a:lnTo>
                  <a:pt x="0" y="8838006"/>
                </a:lnTo>
                <a:lnTo>
                  <a:pt x="0" y="0"/>
                </a:lnTo>
                <a:close/>
              </a:path>
            </a:pathLst>
          </a:custGeom>
          <a:blipFill>
            <a:blip r:embed="rId3"/>
            <a:stretch>
              <a:fillRect/>
            </a:stretch>
          </a:blipFill>
        </p:spPr>
      </p:sp>
      <p:sp>
        <p:nvSpPr>
          <p:cNvPr id="4" name="Freeform 4"/>
          <p:cNvSpPr/>
          <p:nvPr/>
        </p:nvSpPr>
        <p:spPr>
          <a:xfrm>
            <a:off x="9520995" y="4781732"/>
            <a:ext cx="8247593" cy="5505268"/>
          </a:xfrm>
          <a:custGeom>
            <a:avLst/>
            <a:gdLst/>
            <a:ahLst/>
            <a:cxnLst/>
            <a:rect l="l" t="t" r="r" b="b"/>
            <a:pathLst>
              <a:path w="8247593" h="5505268">
                <a:moveTo>
                  <a:pt x="0" y="0"/>
                </a:moveTo>
                <a:lnTo>
                  <a:pt x="8247593" y="0"/>
                </a:lnTo>
                <a:lnTo>
                  <a:pt x="8247593" y="5505268"/>
                </a:lnTo>
                <a:lnTo>
                  <a:pt x="0" y="5505268"/>
                </a:lnTo>
                <a:lnTo>
                  <a:pt x="0" y="0"/>
                </a:lnTo>
                <a:close/>
              </a:path>
            </a:pathLst>
          </a:custGeom>
          <a:blipFill>
            <a:blip r:embed="rId4"/>
            <a:stretch>
              <a:fillRect/>
            </a:stretch>
          </a:blipFill>
        </p:spPr>
      </p:sp>
      <p:sp>
        <p:nvSpPr>
          <p:cNvPr id="5" name="TextBox 5"/>
          <p:cNvSpPr txBox="1"/>
          <p:nvPr/>
        </p:nvSpPr>
        <p:spPr>
          <a:xfrm>
            <a:off x="9421487" y="2642786"/>
            <a:ext cx="8446609" cy="4451022"/>
          </a:xfrm>
          <a:prstGeom prst="rect">
            <a:avLst/>
          </a:prstGeom>
        </p:spPr>
        <p:txBody>
          <a:bodyPr lIns="0" tIns="0" rIns="0" bIns="0" rtlCol="0" anchor="t">
            <a:spAutoFit/>
          </a:bodyPr>
          <a:lstStyle/>
          <a:p>
            <a:pPr algn="l">
              <a:lnSpc>
                <a:spcPts val="11252"/>
              </a:lnSpc>
            </a:pPr>
            <a:r>
              <a:rPr lang="en-US" sz="13395" b="1">
                <a:solidFill>
                  <a:srgbClr val="FFFFFF"/>
                </a:solidFill>
                <a:latin typeface="Barlow Condensed Heavy"/>
                <a:ea typeface="Barlow Condensed Heavy"/>
                <a:cs typeface="Barlow Condensed Heavy"/>
                <a:sym typeface="Barlow Condensed Heavy"/>
              </a:rPr>
              <a:t>THE GOSPEL:</a:t>
            </a:r>
          </a:p>
          <a:p>
            <a:pPr algn="l">
              <a:lnSpc>
                <a:spcPts val="11252"/>
              </a:lnSpc>
            </a:pPr>
            <a:r>
              <a:rPr lang="en-US" sz="13395" b="1">
                <a:solidFill>
                  <a:srgbClr val="FF751F"/>
                </a:solidFill>
                <a:latin typeface="Barlow Condensed Heavy"/>
                <a:ea typeface="Barlow Condensed Heavy"/>
                <a:cs typeface="Barlow Condensed Heavy"/>
                <a:sym typeface="Barlow Condensed Heavy"/>
              </a:rPr>
              <a:t>GOD’S PLAN FOR ME</a:t>
            </a:r>
          </a:p>
        </p:txBody>
      </p:sp>
      <p:sp>
        <p:nvSpPr>
          <p:cNvPr id="6" name="TextBox 6"/>
          <p:cNvSpPr txBox="1"/>
          <p:nvPr/>
        </p:nvSpPr>
        <p:spPr>
          <a:xfrm>
            <a:off x="9587215" y="1228725"/>
            <a:ext cx="7672085" cy="684514"/>
          </a:xfrm>
          <a:prstGeom prst="rect">
            <a:avLst/>
          </a:prstGeom>
        </p:spPr>
        <p:txBody>
          <a:bodyPr lIns="0" tIns="0" rIns="0" bIns="0" rtlCol="0" anchor="t">
            <a:spAutoFit/>
          </a:bodyPr>
          <a:lstStyle/>
          <a:p>
            <a:pPr algn="l">
              <a:lnSpc>
                <a:spcPts val="4876"/>
              </a:lnSpc>
            </a:pPr>
            <a:r>
              <a:rPr lang="en-US" sz="5805" b="1">
                <a:solidFill>
                  <a:srgbClr val="FF751F"/>
                </a:solidFill>
                <a:latin typeface="Barlow Condensed Heavy"/>
                <a:ea typeface="Barlow Condensed Heavy"/>
                <a:cs typeface="Barlow Condensed Heavy"/>
                <a:sym typeface="Barlow Condensed Heavy"/>
              </a:rPr>
              <a:t>GREAT FOR SUNDAYS &amp; VBS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Freeform 3"/>
          <p:cNvSpPr/>
          <p:nvPr/>
        </p:nvSpPr>
        <p:spPr>
          <a:xfrm>
            <a:off x="0" y="1459058"/>
            <a:ext cx="9144000" cy="6967843"/>
          </a:xfrm>
          <a:custGeom>
            <a:avLst/>
            <a:gdLst/>
            <a:ahLst/>
            <a:cxnLst/>
            <a:rect l="l" t="t" r="r" b="b"/>
            <a:pathLst>
              <a:path w="9144000" h="6967843">
                <a:moveTo>
                  <a:pt x="0" y="0"/>
                </a:moveTo>
                <a:lnTo>
                  <a:pt x="9144000" y="0"/>
                </a:lnTo>
                <a:lnTo>
                  <a:pt x="9144000" y="6967843"/>
                </a:lnTo>
                <a:lnTo>
                  <a:pt x="0" y="6967843"/>
                </a:lnTo>
                <a:lnTo>
                  <a:pt x="0" y="0"/>
                </a:lnTo>
                <a:close/>
              </a:path>
            </a:pathLst>
          </a:custGeom>
          <a:blipFill>
            <a:blip r:embed="rId3"/>
            <a:stretch>
              <a:fillRect t="-1051" b="-1051"/>
            </a:stretch>
          </a:blipFill>
          <a:ln cap="sq">
            <a:noFill/>
            <a:prstDash val="solid"/>
            <a:miter/>
          </a:ln>
        </p:spPr>
      </p:sp>
      <p:sp>
        <p:nvSpPr>
          <p:cNvPr id="4" name="Freeform 4"/>
          <p:cNvSpPr/>
          <p:nvPr/>
        </p:nvSpPr>
        <p:spPr>
          <a:xfrm>
            <a:off x="7128493" y="5401042"/>
            <a:ext cx="8686147" cy="4885958"/>
          </a:xfrm>
          <a:custGeom>
            <a:avLst/>
            <a:gdLst/>
            <a:ahLst/>
            <a:cxnLst/>
            <a:rect l="l" t="t" r="r" b="b"/>
            <a:pathLst>
              <a:path w="8686147" h="4885958">
                <a:moveTo>
                  <a:pt x="0" y="0"/>
                </a:moveTo>
                <a:lnTo>
                  <a:pt x="8686147" y="0"/>
                </a:lnTo>
                <a:lnTo>
                  <a:pt x="8686147" y="4885958"/>
                </a:lnTo>
                <a:lnTo>
                  <a:pt x="0" y="4885958"/>
                </a:lnTo>
                <a:lnTo>
                  <a:pt x="0" y="0"/>
                </a:lnTo>
                <a:close/>
              </a:path>
            </a:pathLst>
          </a:custGeom>
          <a:blipFill>
            <a:blip r:embed="rId4"/>
            <a:stretch>
              <a:fillRect/>
            </a:stretch>
          </a:blipFill>
        </p:spPr>
      </p:sp>
      <p:sp>
        <p:nvSpPr>
          <p:cNvPr id="5" name="TextBox 5"/>
          <p:cNvSpPr txBox="1"/>
          <p:nvPr/>
        </p:nvSpPr>
        <p:spPr>
          <a:xfrm>
            <a:off x="9336018" y="3369652"/>
            <a:ext cx="10115634" cy="4185871"/>
          </a:xfrm>
          <a:prstGeom prst="rect">
            <a:avLst/>
          </a:prstGeom>
        </p:spPr>
        <p:txBody>
          <a:bodyPr lIns="0" tIns="0" rIns="0" bIns="0" rtlCol="0" anchor="t">
            <a:spAutoFit/>
          </a:bodyPr>
          <a:lstStyle/>
          <a:p>
            <a:pPr algn="l">
              <a:lnSpc>
                <a:spcPts val="15669"/>
              </a:lnSpc>
            </a:pPr>
            <a:r>
              <a:rPr lang="en-US" sz="18654" b="1">
                <a:solidFill>
                  <a:srgbClr val="FF751F"/>
                </a:solidFill>
                <a:latin typeface="Barlow Condensed Bold"/>
                <a:ea typeface="Barlow Condensed Bold"/>
                <a:cs typeface="Barlow Condensed Bold"/>
                <a:sym typeface="Barlow Condensed Bold"/>
              </a:rPr>
              <a:t>3 CIRCLES</a:t>
            </a:r>
          </a:p>
          <a:p>
            <a:pPr algn="l">
              <a:lnSpc>
                <a:spcPts val="15669"/>
              </a:lnSpc>
            </a:pPr>
            <a:endParaRPr lang="en-US" sz="18654" b="1">
              <a:solidFill>
                <a:srgbClr val="FF751F"/>
              </a:solidFill>
              <a:latin typeface="Barlow Condensed Bold"/>
              <a:ea typeface="Barlow Condensed Bold"/>
              <a:cs typeface="Barlow Condensed Bold"/>
              <a:sym typeface="Barlow Condensed Bold"/>
            </a:endParaRPr>
          </a:p>
        </p:txBody>
      </p:sp>
      <p:sp>
        <p:nvSpPr>
          <p:cNvPr id="6" name="TextBox 6"/>
          <p:cNvSpPr txBox="1"/>
          <p:nvPr/>
        </p:nvSpPr>
        <p:spPr>
          <a:xfrm>
            <a:off x="9336018" y="1238250"/>
            <a:ext cx="8090747" cy="1979533"/>
          </a:xfrm>
          <a:prstGeom prst="rect">
            <a:avLst/>
          </a:prstGeom>
        </p:spPr>
        <p:txBody>
          <a:bodyPr lIns="0" tIns="0" rIns="0" bIns="0" rtlCol="0" anchor="t">
            <a:spAutoFit/>
          </a:bodyPr>
          <a:lstStyle/>
          <a:p>
            <a:pPr algn="l">
              <a:lnSpc>
                <a:spcPts val="5044"/>
              </a:lnSpc>
            </a:pPr>
            <a:r>
              <a:rPr lang="en-US" sz="6005" b="1">
                <a:solidFill>
                  <a:srgbClr val="FFFFFF"/>
                </a:solidFill>
                <a:latin typeface="Barlow Condensed Heavy"/>
                <a:ea typeface="Barlow Condensed Heavy"/>
                <a:cs typeface="Barlow Condensed Heavy"/>
                <a:sym typeface="Barlow Condensed Heavy"/>
              </a:rPr>
              <a:t>PERFECT FOR SUNDAYS, OUTREACH EVENTS, VBS, &amp; DISCIPLESHIP</a:t>
            </a:r>
          </a:p>
        </p:txBody>
      </p:sp>
      <p:sp>
        <p:nvSpPr>
          <p:cNvPr id="7" name="TextBox 7"/>
          <p:cNvSpPr txBox="1"/>
          <p:nvPr/>
        </p:nvSpPr>
        <p:spPr>
          <a:xfrm>
            <a:off x="546062" y="8688155"/>
            <a:ext cx="7798861" cy="570145"/>
          </a:xfrm>
          <a:prstGeom prst="rect">
            <a:avLst/>
          </a:prstGeom>
        </p:spPr>
        <p:txBody>
          <a:bodyPr lIns="0" tIns="0" rIns="0" bIns="0" rtlCol="0" anchor="t">
            <a:spAutoFit/>
          </a:bodyPr>
          <a:lstStyle/>
          <a:p>
            <a:pPr algn="l">
              <a:lnSpc>
                <a:spcPts val="4001"/>
              </a:lnSpc>
            </a:pPr>
            <a:r>
              <a:rPr lang="en-US" sz="4763" b="1">
                <a:solidFill>
                  <a:srgbClr val="221E1F"/>
                </a:solidFill>
                <a:latin typeface="Barlow Condensed Heavy"/>
                <a:ea typeface="Barlow Condensed Heavy"/>
                <a:cs typeface="Barlow Condensed Heavy"/>
                <a:sym typeface="Barlow Condensed Heavy"/>
              </a:rPr>
              <a:t>KIDS CAN LEARN THIS METHOD TOO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TextBox 2"/>
          <p:cNvSpPr txBox="1"/>
          <p:nvPr/>
        </p:nvSpPr>
        <p:spPr>
          <a:xfrm>
            <a:off x="1028700" y="1743075"/>
            <a:ext cx="16230600" cy="5050361"/>
          </a:xfrm>
          <a:prstGeom prst="rect">
            <a:avLst/>
          </a:prstGeom>
        </p:spPr>
        <p:txBody>
          <a:bodyPr lIns="0" tIns="0" rIns="0" bIns="0" rtlCol="0" anchor="t">
            <a:spAutoFit/>
          </a:bodyPr>
          <a:lstStyle/>
          <a:p>
            <a:pPr algn="ctr">
              <a:lnSpc>
                <a:spcPts val="12652"/>
              </a:lnSpc>
            </a:pPr>
            <a:r>
              <a:rPr lang="en-US" sz="16870" b="1">
                <a:solidFill>
                  <a:srgbClr val="004AAD"/>
                </a:solidFill>
                <a:latin typeface="Barlow Condensed Bold"/>
                <a:ea typeface="Barlow Condensed Bold"/>
                <a:cs typeface="Barlow Condensed Bold"/>
                <a:sym typeface="Barlow Condensed Bold"/>
              </a:rPr>
              <a:t>OUR RESPONSIBILITY TO KIDS DOES’NT END AT </a:t>
            </a:r>
            <a:r>
              <a:rPr lang="en-US" sz="16870" b="1">
                <a:solidFill>
                  <a:srgbClr val="FFFFFF"/>
                </a:solidFill>
                <a:latin typeface="Barlow Condensed Bold"/>
                <a:ea typeface="Barlow Condensed Bold"/>
                <a:cs typeface="Barlow Condensed Bold"/>
                <a:sym typeface="Barlow Condensed Bold"/>
              </a:rPr>
              <a:t>A DECISION</a:t>
            </a:r>
          </a:p>
        </p:txBody>
      </p:sp>
      <p:sp>
        <p:nvSpPr>
          <p:cNvPr id="3" name="Freeform 3"/>
          <p:cNvSpPr/>
          <p:nvPr/>
        </p:nvSpPr>
        <p:spPr>
          <a:xfrm>
            <a:off x="0" y="6560820"/>
            <a:ext cx="18288000" cy="3726180"/>
          </a:xfrm>
          <a:custGeom>
            <a:avLst/>
            <a:gdLst/>
            <a:ahLst/>
            <a:cxnLst/>
            <a:rect l="l" t="t" r="r" b="b"/>
            <a:pathLst>
              <a:path w="18288000" h="3726180">
                <a:moveTo>
                  <a:pt x="0" y="0"/>
                </a:moveTo>
                <a:lnTo>
                  <a:pt x="18288000" y="0"/>
                </a:lnTo>
                <a:lnTo>
                  <a:pt x="18288000" y="3726180"/>
                </a:lnTo>
                <a:lnTo>
                  <a:pt x="0" y="3726180"/>
                </a:lnTo>
                <a:lnTo>
                  <a:pt x="0" y="0"/>
                </a:lnTo>
                <a:close/>
              </a:path>
            </a:pathLst>
          </a:custGeom>
          <a:blipFill>
            <a:blip r:embed="rId3"/>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FFFFFF"/>
          </a:solidFill>
        </p:spPr>
      </p:sp>
      <p:sp>
        <p:nvSpPr>
          <p:cNvPr id="3" name="Freeform 3"/>
          <p:cNvSpPr/>
          <p:nvPr/>
        </p:nvSpPr>
        <p:spPr>
          <a:xfrm>
            <a:off x="-2192952" y="424619"/>
            <a:ext cx="13630807" cy="9862381"/>
          </a:xfrm>
          <a:custGeom>
            <a:avLst/>
            <a:gdLst/>
            <a:ahLst/>
            <a:cxnLst/>
            <a:rect l="l" t="t" r="r" b="b"/>
            <a:pathLst>
              <a:path w="13630807" h="9862381">
                <a:moveTo>
                  <a:pt x="0" y="0"/>
                </a:moveTo>
                <a:lnTo>
                  <a:pt x="13630808" y="0"/>
                </a:lnTo>
                <a:lnTo>
                  <a:pt x="13630808" y="9862381"/>
                </a:lnTo>
                <a:lnTo>
                  <a:pt x="0" y="9862381"/>
                </a:lnTo>
                <a:lnTo>
                  <a:pt x="0" y="0"/>
                </a:lnTo>
                <a:close/>
              </a:path>
            </a:pathLst>
          </a:custGeom>
          <a:blipFill>
            <a:blip r:embed="rId3"/>
            <a:stretch>
              <a:fillRect l="-9920" r="-9920"/>
            </a:stretch>
          </a:blipFill>
        </p:spPr>
      </p:sp>
      <p:sp>
        <p:nvSpPr>
          <p:cNvPr id="4" name="TextBox 4"/>
          <p:cNvSpPr txBox="1"/>
          <p:nvPr/>
        </p:nvSpPr>
        <p:spPr>
          <a:xfrm>
            <a:off x="9840149" y="2330053"/>
            <a:ext cx="7847997" cy="2632495"/>
          </a:xfrm>
          <a:prstGeom prst="rect">
            <a:avLst/>
          </a:prstGeom>
        </p:spPr>
        <p:txBody>
          <a:bodyPr lIns="0" tIns="0" rIns="0" bIns="0" rtlCol="0" anchor="t">
            <a:spAutoFit/>
          </a:bodyPr>
          <a:lstStyle/>
          <a:p>
            <a:pPr algn="l">
              <a:lnSpc>
                <a:spcPts val="6659"/>
              </a:lnSpc>
            </a:pPr>
            <a:r>
              <a:rPr lang="en-US" sz="7927" b="1">
                <a:solidFill>
                  <a:srgbClr val="004AAD"/>
                </a:solidFill>
                <a:latin typeface="Barlow Condensed Heavy"/>
                <a:ea typeface="Barlow Condensed Heavy"/>
                <a:cs typeface="Barlow Condensed Heavy"/>
                <a:sym typeface="Barlow Condensed Heavy"/>
              </a:rPr>
              <a:t>KIDS CAN LEARN TO SHARE THEIR FAITH TOO</a:t>
            </a:r>
          </a:p>
        </p:txBody>
      </p:sp>
      <p:sp>
        <p:nvSpPr>
          <p:cNvPr id="5" name="TextBox 5"/>
          <p:cNvSpPr txBox="1"/>
          <p:nvPr/>
        </p:nvSpPr>
        <p:spPr>
          <a:xfrm>
            <a:off x="9840149" y="5371576"/>
            <a:ext cx="7419151" cy="3052948"/>
          </a:xfrm>
          <a:prstGeom prst="rect">
            <a:avLst/>
          </a:prstGeom>
        </p:spPr>
        <p:txBody>
          <a:bodyPr lIns="0" tIns="0" rIns="0" bIns="0" rtlCol="0" anchor="t">
            <a:spAutoFit/>
          </a:bodyPr>
          <a:lstStyle/>
          <a:p>
            <a:pPr marL="1253343" lvl="1" indent="-626672" algn="l">
              <a:lnSpc>
                <a:spcPts val="8127"/>
              </a:lnSpc>
              <a:buFont typeface="Arial"/>
              <a:buChar char="•"/>
            </a:pPr>
            <a:r>
              <a:rPr lang="en-US" sz="5805" b="1">
                <a:solidFill>
                  <a:srgbClr val="FF914D"/>
                </a:solidFill>
                <a:latin typeface="Barlow Condensed Heavy"/>
                <a:ea typeface="Barlow Condensed Heavy"/>
                <a:cs typeface="Barlow Condensed Heavy"/>
                <a:sym typeface="Barlow Condensed Heavy"/>
              </a:rPr>
              <a:t>TELL WHAT JESUS DID</a:t>
            </a:r>
          </a:p>
          <a:p>
            <a:pPr marL="1253343" lvl="1" indent="-626672" algn="l">
              <a:lnSpc>
                <a:spcPts val="8127"/>
              </a:lnSpc>
              <a:buFont typeface="Arial"/>
              <a:buChar char="•"/>
            </a:pPr>
            <a:r>
              <a:rPr lang="en-US" sz="5805" b="1">
                <a:solidFill>
                  <a:srgbClr val="FF914D"/>
                </a:solidFill>
                <a:latin typeface="Barlow Condensed Heavy"/>
                <a:ea typeface="Barlow Condensed Heavy"/>
                <a:cs typeface="Barlow Condensed Heavy"/>
                <a:sym typeface="Barlow Condensed Heavy"/>
              </a:rPr>
              <a:t>SHARE THEIR STORY</a:t>
            </a:r>
          </a:p>
          <a:p>
            <a:pPr marL="1253343" lvl="1" indent="-626672" algn="l">
              <a:lnSpc>
                <a:spcPts val="8127"/>
              </a:lnSpc>
              <a:buFont typeface="Arial"/>
              <a:buChar char="•"/>
            </a:pPr>
            <a:r>
              <a:rPr lang="en-US" sz="5805" b="1">
                <a:solidFill>
                  <a:srgbClr val="FF914D"/>
                </a:solidFill>
                <a:latin typeface="Barlow Condensed Heavy"/>
                <a:ea typeface="Barlow Condensed Heavy"/>
                <a:cs typeface="Barlow Condensed Heavy"/>
                <a:sym typeface="Barlow Condensed Heavy"/>
              </a:rPr>
              <a:t>INVITE OTHERS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4092541"/>
            <a:ext cx="16230600" cy="1623432"/>
          </a:xfrm>
          <a:prstGeom prst="rect">
            <a:avLst/>
          </a:prstGeom>
        </p:spPr>
        <p:txBody>
          <a:bodyPr lIns="0" tIns="0" rIns="0" bIns="0" rtlCol="0" anchor="t">
            <a:spAutoFit/>
          </a:bodyPr>
          <a:lstStyle/>
          <a:p>
            <a:pPr algn="ctr">
              <a:lnSpc>
                <a:spcPts val="6067"/>
              </a:lnSpc>
            </a:pPr>
            <a:r>
              <a:rPr lang="en-US" sz="7223" b="1">
                <a:solidFill>
                  <a:srgbClr val="FF751F"/>
                </a:solidFill>
                <a:latin typeface="Barlow Condensed Heavy"/>
                <a:ea typeface="Barlow Condensed Heavy"/>
                <a:cs typeface="Barlow Condensed Heavy"/>
                <a:sym typeface="Barlow Condensed Heavy"/>
              </a:rPr>
              <a:t>WE DON’T JUST REACH KIDS.</a:t>
            </a:r>
          </a:p>
          <a:p>
            <a:pPr algn="ctr">
              <a:lnSpc>
                <a:spcPts val="6067"/>
              </a:lnSpc>
            </a:pPr>
            <a:r>
              <a:rPr lang="en-US" sz="7223" b="1">
                <a:solidFill>
                  <a:srgbClr val="FF751F"/>
                </a:solidFill>
                <a:latin typeface="Barlow Condensed Heavy"/>
                <a:ea typeface="Barlow Condensed Heavy"/>
                <a:cs typeface="Barlow Condensed Heavy"/>
                <a:sym typeface="Barlow Condensed Heavy"/>
              </a:rPr>
              <a:t>WE EQUIP KIDS TO REACH OTHERS.</a:t>
            </a:r>
          </a:p>
        </p:txBody>
      </p:sp>
      <p:sp>
        <p:nvSpPr>
          <p:cNvPr id="3" name="Freeform 3"/>
          <p:cNvSpPr/>
          <p:nvPr/>
        </p:nvSpPr>
        <p:spPr>
          <a:xfrm>
            <a:off x="7056315" y="8314019"/>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7056315" y="1759900"/>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028700" y="5823902"/>
            <a:ext cx="16230600" cy="844618"/>
          </a:xfrm>
          <a:prstGeom prst="rect">
            <a:avLst/>
          </a:prstGeom>
        </p:spPr>
        <p:txBody>
          <a:bodyPr lIns="0" tIns="0" rIns="0" bIns="0" rtlCol="0" anchor="t">
            <a:spAutoFit/>
          </a:bodyPr>
          <a:lstStyle/>
          <a:p>
            <a:pPr algn="ctr">
              <a:lnSpc>
                <a:spcPts val="6067"/>
              </a:lnSpc>
            </a:pPr>
            <a:r>
              <a:rPr lang="en-US" sz="7223" b="1">
                <a:solidFill>
                  <a:srgbClr val="FFFFFF"/>
                </a:solidFill>
                <a:latin typeface="Barlow Condensed Heavy"/>
                <a:ea typeface="Barlow Condensed Heavy"/>
                <a:cs typeface="Barlow Condensed Heavy"/>
                <a:sym typeface="Barlow Condensed Heavy"/>
              </a:rPr>
              <a:t>DISCIPLES MAKE DISCIPLES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Freeform 3"/>
          <p:cNvSpPr/>
          <p:nvPr/>
        </p:nvSpPr>
        <p:spPr>
          <a:xfrm>
            <a:off x="0" y="1089490"/>
            <a:ext cx="9144000" cy="8823986"/>
          </a:xfrm>
          <a:custGeom>
            <a:avLst/>
            <a:gdLst/>
            <a:ahLst/>
            <a:cxnLst/>
            <a:rect l="l" t="t" r="r" b="b"/>
            <a:pathLst>
              <a:path w="9144000" h="8823986">
                <a:moveTo>
                  <a:pt x="0" y="0"/>
                </a:moveTo>
                <a:lnTo>
                  <a:pt x="9144000" y="0"/>
                </a:lnTo>
                <a:lnTo>
                  <a:pt x="9144000" y="8823986"/>
                </a:lnTo>
                <a:lnTo>
                  <a:pt x="0" y="8823986"/>
                </a:lnTo>
                <a:lnTo>
                  <a:pt x="0" y="0"/>
                </a:lnTo>
                <a:close/>
              </a:path>
            </a:pathLst>
          </a:custGeom>
          <a:blipFill>
            <a:blip r:embed="rId3"/>
            <a:stretch>
              <a:fillRect t="-626" b="-626"/>
            </a:stretch>
          </a:blipFill>
        </p:spPr>
      </p:sp>
      <p:sp>
        <p:nvSpPr>
          <p:cNvPr id="4" name="TextBox 4"/>
          <p:cNvSpPr txBox="1"/>
          <p:nvPr/>
        </p:nvSpPr>
        <p:spPr>
          <a:xfrm>
            <a:off x="9672684" y="1343025"/>
            <a:ext cx="7758007" cy="4158458"/>
          </a:xfrm>
          <a:prstGeom prst="rect">
            <a:avLst/>
          </a:prstGeom>
        </p:spPr>
        <p:txBody>
          <a:bodyPr lIns="0" tIns="0" rIns="0" bIns="0" rtlCol="0" anchor="t">
            <a:spAutoFit/>
          </a:bodyPr>
          <a:lstStyle/>
          <a:p>
            <a:pPr algn="l">
              <a:lnSpc>
                <a:spcPts val="7977"/>
              </a:lnSpc>
            </a:pPr>
            <a:r>
              <a:rPr lang="en-US" sz="9496" b="1">
                <a:solidFill>
                  <a:srgbClr val="FF914D"/>
                </a:solidFill>
                <a:latin typeface="Barlow Condensed Bold"/>
                <a:ea typeface="Barlow Condensed Bold"/>
                <a:cs typeface="Barlow Condensed Bold"/>
                <a:sym typeface="Barlow Condensed Bold"/>
              </a:rPr>
              <a:t>THINK ABOUT THE FIRST TIME YOU UNDERSTOOD </a:t>
            </a:r>
          </a:p>
          <a:p>
            <a:pPr algn="l">
              <a:lnSpc>
                <a:spcPts val="7977"/>
              </a:lnSpc>
            </a:pPr>
            <a:r>
              <a:rPr lang="en-US" sz="9496" b="1">
                <a:solidFill>
                  <a:srgbClr val="FF914D"/>
                </a:solidFill>
                <a:latin typeface="Barlow Condensed Bold"/>
                <a:ea typeface="Barlow Condensed Bold"/>
                <a:cs typeface="Barlow Condensed Bold"/>
                <a:sym typeface="Barlow Condensed Bold"/>
              </a:rPr>
              <a:t>THE GOSPEL</a:t>
            </a:r>
          </a:p>
        </p:txBody>
      </p:sp>
      <p:sp>
        <p:nvSpPr>
          <p:cNvPr id="5" name="TextBox 5"/>
          <p:cNvSpPr txBox="1"/>
          <p:nvPr/>
        </p:nvSpPr>
        <p:spPr>
          <a:xfrm>
            <a:off x="9857121" y="6397437"/>
            <a:ext cx="7573571" cy="2728504"/>
          </a:xfrm>
          <a:prstGeom prst="rect">
            <a:avLst/>
          </a:prstGeom>
        </p:spPr>
        <p:txBody>
          <a:bodyPr lIns="0" tIns="0" rIns="0" bIns="0" rtlCol="0" anchor="t">
            <a:spAutoFit/>
          </a:bodyPr>
          <a:lstStyle/>
          <a:p>
            <a:pPr algn="l">
              <a:lnSpc>
                <a:spcPts val="6904"/>
              </a:lnSpc>
            </a:pPr>
            <a:r>
              <a:rPr lang="en-US" sz="8220" b="1">
                <a:solidFill>
                  <a:srgbClr val="FFFFFF"/>
                </a:solidFill>
                <a:latin typeface="Barlow Condensed Bold"/>
                <a:ea typeface="Barlow Condensed Bold"/>
                <a:cs typeface="Barlow Condensed Bold"/>
                <a:sym typeface="Barlow Condensed Bold"/>
              </a:rPr>
              <a:t>WHO HELPED YOU UNDERSTAND IT CLEARLY?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TextBox 2"/>
          <p:cNvSpPr txBox="1"/>
          <p:nvPr/>
        </p:nvSpPr>
        <p:spPr>
          <a:xfrm>
            <a:off x="1028700" y="4477745"/>
            <a:ext cx="16230600" cy="853025"/>
          </a:xfrm>
          <a:prstGeom prst="rect">
            <a:avLst/>
          </a:prstGeom>
        </p:spPr>
        <p:txBody>
          <a:bodyPr lIns="0" tIns="0" rIns="0" bIns="0" rtlCol="0" anchor="t">
            <a:spAutoFit/>
          </a:bodyPr>
          <a:lstStyle/>
          <a:p>
            <a:pPr algn="ctr">
              <a:lnSpc>
                <a:spcPts val="6067"/>
              </a:lnSpc>
            </a:pPr>
            <a:r>
              <a:rPr lang="en-US" sz="7223" b="1">
                <a:solidFill>
                  <a:srgbClr val="004AAD"/>
                </a:solidFill>
                <a:latin typeface="Barlow Condensed Bold"/>
                <a:ea typeface="Barlow Condensed Bold"/>
                <a:cs typeface="Barlow Condensed Bold"/>
                <a:sym typeface="Barlow Condensed Bold"/>
              </a:rPr>
              <a:t>IF WE BELIEVE THAT GOD CAN SAVE KIDS</a:t>
            </a:r>
          </a:p>
        </p:txBody>
      </p:sp>
      <p:sp>
        <p:nvSpPr>
          <p:cNvPr id="3" name="Freeform 3"/>
          <p:cNvSpPr/>
          <p:nvPr/>
        </p:nvSpPr>
        <p:spPr>
          <a:xfrm>
            <a:off x="7056315" y="8314019"/>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7056315" y="1759900"/>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028700" y="5231707"/>
            <a:ext cx="16230600" cy="1830254"/>
          </a:xfrm>
          <a:prstGeom prst="rect">
            <a:avLst/>
          </a:prstGeom>
        </p:spPr>
        <p:txBody>
          <a:bodyPr lIns="0" tIns="0" rIns="0" bIns="0" rtlCol="0" anchor="t">
            <a:spAutoFit/>
          </a:bodyPr>
          <a:lstStyle/>
          <a:p>
            <a:pPr algn="ctr">
              <a:lnSpc>
                <a:spcPts val="7006"/>
              </a:lnSpc>
            </a:pPr>
            <a:r>
              <a:rPr lang="en-US" sz="7223" b="1">
                <a:solidFill>
                  <a:srgbClr val="004AAD"/>
                </a:solidFill>
                <a:latin typeface="Barlow Condensed Bold"/>
                <a:ea typeface="Barlow Condensed Bold"/>
                <a:cs typeface="Barlow Condensed Bold"/>
                <a:sym typeface="Barlow Condensed Bold"/>
              </a:rPr>
              <a:t>THEN WE HAVE TO BELIEVE THAT GOD CAN </a:t>
            </a:r>
          </a:p>
          <a:p>
            <a:pPr algn="ctr">
              <a:lnSpc>
                <a:spcPts val="7006"/>
              </a:lnSpc>
            </a:pPr>
            <a:r>
              <a:rPr lang="en-US" sz="7223" b="1">
                <a:solidFill>
                  <a:srgbClr val="FFFFFF"/>
                </a:solidFill>
                <a:latin typeface="Barlow Condensed Bold"/>
                <a:ea typeface="Barlow Condensed Bold"/>
                <a:cs typeface="Barlow Condensed Bold"/>
                <a:sym typeface="Barlow Condensed Bold"/>
              </a:rPr>
              <a:t>USE KIDS TOO.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4273280" y="3756743"/>
            <a:ext cx="9741441" cy="6100980"/>
          </a:xfrm>
          <a:custGeom>
            <a:avLst/>
            <a:gdLst/>
            <a:ahLst/>
            <a:cxnLst/>
            <a:rect l="l" t="t" r="r" b="b"/>
            <a:pathLst>
              <a:path w="9741441" h="6100980">
                <a:moveTo>
                  <a:pt x="0" y="0"/>
                </a:moveTo>
                <a:lnTo>
                  <a:pt x="9741440" y="0"/>
                </a:lnTo>
                <a:lnTo>
                  <a:pt x="9741440" y="6100981"/>
                </a:lnTo>
                <a:lnTo>
                  <a:pt x="0" y="6100981"/>
                </a:lnTo>
                <a:lnTo>
                  <a:pt x="0" y="0"/>
                </a:lnTo>
                <a:close/>
              </a:path>
            </a:pathLst>
          </a:custGeom>
          <a:blipFill>
            <a:blip r:embed="rId3"/>
            <a:stretch>
              <a:fillRect b="-19752"/>
            </a:stretch>
          </a:blipFill>
        </p:spPr>
      </p:sp>
      <p:sp>
        <p:nvSpPr>
          <p:cNvPr id="3" name="TextBox 3"/>
          <p:cNvSpPr txBox="1"/>
          <p:nvPr/>
        </p:nvSpPr>
        <p:spPr>
          <a:xfrm>
            <a:off x="1028700" y="1276350"/>
            <a:ext cx="16230600" cy="1623432"/>
          </a:xfrm>
          <a:prstGeom prst="rect">
            <a:avLst/>
          </a:prstGeom>
        </p:spPr>
        <p:txBody>
          <a:bodyPr lIns="0" tIns="0" rIns="0" bIns="0" rtlCol="0" anchor="t">
            <a:spAutoFit/>
          </a:bodyPr>
          <a:lstStyle/>
          <a:p>
            <a:pPr algn="ctr">
              <a:lnSpc>
                <a:spcPts val="6067"/>
              </a:lnSpc>
            </a:pPr>
            <a:r>
              <a:rPr lang="en-US" sz="7223" b="1">
                <a:solidFill>
                  <a:srgbClr val="FF751F"/>
                </a:solidFill>
                <a:latin typeface="Barlow Condensed Bold"/>
                <a:ea typeface="Barlow Condensed Bold"/>
                <a:cs typeface="Barlow Condensed Bold"/>
                <a:sym typeface="Barlow Condensed Bold"/>
              </a:rPr>
              <a:t>AS KIDS UNDERSTAND AND RESPOND TO THE GOSPEL, WE MUST NOT NEGLECT</a:t>
            </a:r>
          </a:p>
        </p:txBody>
      </p:sp>
      <p:sp>
        <p:nvSpPr>
          <p:cNvPr id="4" name="TextBox 4"/>
          <p:cNvSpPr txBox="1"/>
          <p:nvPr/>
        </p:nvSpPr>
        <p:spPr>
          <a:xfrm>
            <a:off x="1028700" y="1926489"/>
            <a:ext cx="16230600" cy="1830254"/>
          </a:xfrm>
          <a:prstGeom prst="rect">
            <a:avLst/>
          </a:prstGeom>
        </p:spPr>
        <p:txBody>
          <a:bodyPr lIns="0" tIns="0" rIns="0" bIns="0" rtlCol="0" anchor="t">
            <a:spAutoFit/>
          </a:bodyPr>
          <a:lstStyle/>
          <a:p>
            <a:pPr algn="ctr">
              <a:lnSpc>
                <a:spcPts val="7006"/>
              </a:lnSpc>
            </a:pPr>
            <a:endParaRPr/>
          </a:p>
          <a:p>
            <a:pPr algn="ctr">
              <a:lnSpc>
                <a:spcPts val="7006"/>
              </a:lnSpc>
            </a:pPr>
            <a:r>
              <a:rPr lang="en-US" sz="7223" b="1">
                <a:solidFill>
                  <a:srgbClr val="FFFFFF"/>
                </a:solidFill>
                <a:latin typeface="Barlow Condensed Bold"/>
                <a:ea typeface="Barlow Condensed Bold"/>
                <a:cs typeface="Barlow Condensed Bold"/>
                <a:sym typeface="Barlow Condensed Bold"/>
              </a:rPr>
              <a:t>TEACHING THEM TO DEFEND THEIR FAITH.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TextBox 2"/>
          <p:cNvSpPr txBox="1"/>
          <p:nvPr/>
        </p:nvSpPr>
        <p:spPr>
          <a:xfrm rot="-126278">
            <a:off x="1221196" y="3435217"/>
            <a:ext cx="9814522" cy="3462938"/>
          </a:xfrm>
          <a:prstGeom prst="rect">
            <a:avLst/>
          </a:prstGeom>
        </p:spPr>
        <p:txBody>
          <a:bodyPr lIns="0" tIns="0" rIns="0" bIns="0" rtlCol="0" anchor="t">
            <a:spAutoFit/>
          </a:bodyPr>
          <a:lstStyle/>
          <a:p>
            <a:pPr algn="r">
              <a:lnSpc>
                <a:spcPts val="25958"/>
              </a:lnSpc>
            </a:pPr>
            <a:r>
              <a:rPr lang="en-US" sz="25958" b="1">
                <a:solidFill>
                  <a:srgbClr val="004AAD"/>
                </a:solidFill>
                <a:latin typeface="Barlow Condensed Heavy"/>
                <a:ea typeface="Barlow Condensed Heavy"/>
                <a:cs typeface="Barlow Condensed Heavy"/>
                <a:sym typeface="Barlow Condensed Heavy"/>
              </a:rPr>
              <a:t>BOLD</a:t>
            </a:r>
          </a:p>
        </p:txBody>
      </p:sp>
      <p:sp>
        <p:nvSpPr>
          <p:cNvPr id="3" name="TextBox 3"/>
          <p:cNvSpPr txBox="1"/>
          <p:nvPr/>
        </p:nvSpPr>
        <p:spPr>
          <a:xfrm>
            <a:off x="4601822" y="6402060"/>
            <a:ext cx="13364138" cy="1647484"/>
          </a:xfrm>
          <a:prstGeom prst="rect">
            <a:avLst/>
          </a:prstGeom>
        </p:spPr>
        <p:txBody>
          <a:bodyPr lIns="0" tIns="0" rIns="0" bIns="0" rtlCol="0" anchor="t">
            <a:spAutoFit/>
          </a:bodyPr>
          <a:lstStyle/>
          <a:p>
            <a:pPr algn="l">
              <a:lnSpc>
                <a:spcPts val="12361"/>
              </a:lnSpc>
            </a:pPr>
            <a:r>
              <a:rPr lang="en-US" sz="12361" b="1">
                <a:solidFill>
                  <a:srgbClr val="FFFFFF"/>
                </a:solidFill>
                <a:latin typeface="Barlow Condensed Heavy"/>
                <a:ea typeface="Barlow Condensed Heavy"/>
                <a:cs typeface="Barlow Condensed Heavy"/>
                <a:sym typeface="Barlow Condensed Heavy"/>
              </a:rPr>
              <a:t>IN YOUR MINISTRY</a:t>
            </a:r>
          </a:p>
        </p:txBody>
      </p:sp>
      <p:sp>
        <p:nvSpPr>
          <p:cNvPr id="4" name="TextBox 4"/>
          <p:cNvSpPr txBox="1"/>
          <p:nvPr/>
        </p:nvSpPr>
        <p:spPr>
          <a:xfrm rot="260127">
            <a:off x="2764878" y="746154"/>
            <a:ext cx="12314306" cy="3462942"/>
          </a:xfrm>
          <a:prstGeom prst="rect">
            <a:avLst/>
          </a:prstGeom>
        </p:spPr>
        <p:txBody>
          <a:bodyPr lIns="0" tIns="0" rIns="0" bIns="0" rtlCol="0" anchor="t">
            <a:spAutoFit/>
          </a:bodyPr>
          <a:lstStyle/>
          <a:p>
            <a:pPr algn="r">
              <a:lnSpc>
                <a:spcPts val="25958"/>
              </a:lnSpc>
            </a:pPr>
            <a:r>
              <a:rPr lang="en-US" sz="25958" b="1">
                <a:solidFill>
                  <a:srgbClr val="004AAD"/>
                </a:solidFill>
                <a:latin typeface="Barlow Condensed Heavy"/>
                <a:ea typeface="Barlow Condensed Heavy"/>
                <a:cs typeface="Barlow Condensed Heavy"/>
                <a:sym typeface="Barlow Condensed Heavy"/>
              </a:rPr>
              <a:t>GOING</a:t>
            </a:r>
          </a:p>
        </p:txBody>
      </p:sp>
      <p:sp>
        <p:nvSpPr>
          <p:cNvPr id="5" name="Freeform 5"/>
          <p:cNvSpPr/>
          <p:nvPr/>
        </p:nvSpPr>
        <p:spPr>
          <a:xfrm rot="-595451">
            <a:off x="-3391370" y="7028593"/>
            <a:ext cx="7315200" cy="811322"/>
          </a:xfrm>
          <a:custGeom>
            <a:avLst/>
            <a:gdLst/>
            <a:ahLst/>
            <a:cxnLst/>
            <a:rect l="l" t="t" r="r" b="b"/>
            <a:pathLst>
              <a:path w="7315200" h="811322">
                <a:moveTo>
                  <a:pt x="0" y="0"/>
                </a:moveTo>
                <a:lnTo>
                  <a:pt x="7315200" y="0"/>
                </a:lnTo>
                <a:lnTo>
                  <a:pt x="7315200" y="811322"/>
                </a:lnTo>
                <a:lnTo>
                  <a:pt x="0" y="81132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6" name="Freeform 6"/>
          <p:cNvSpPr/>
          <p:nvPr/>
        </p:nvSpPr>
        <p:spPr>
          <a:xfrm rot="-595451">
            <a:off x="16588490" y="4737839"/>
            <a:ext cx="7315200" cy="811322"/>
          </a:xfrm>
          <a:custGeom>
            <a:avLst/>
            <a:gdLst/>
            <a:ahLst/>
            <a:cxnLst/>
            <a:rect l="l" t="t" r="r" b="b"/>
            <a:pathLst>
              <a:path w="7315200" h="811322">
                <a:moveTo>
                  <a:pt x="0" y="0"/>
                </a:moveTo>
                <a:lnTo>
                  <a:pt x="7315200" y="0"/>
                </a:lnTo>
                <a:lnTo>
                  <a:pt x="7315200" y="811322"/>
                </a:lnTo>
                <a:lnTo>
                  <a:pt x="0" y="81132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7"/>
          <p:cNvSpPr/>
          <p:nvPr/>
        </p:nvSpPr>
        <p:spPr>
          <a:xfrm>
            <a:off x="6979496" y="8852639"/>
            <a:ext cx="7315200" cy="811322"/>
          </a:xfrm>
          <a:custGeom>
            <a:avLst/>
            <a:gdLst/>
            <a:ahLst/>
            <a:cxnLst/>
            <a:rect l="l" t="t" r="r" b="b"/>
            <a:pathLst>
              <a:path w="7315200" h="811322">
                <a:moveTo>
                  <a:pt x="0" y="0"/>
                </a:moveTo>
                <a:lnTo>
                  <a:pt x="7315200" y="0"/>
                </a:lnTo>
                <a:lnTo>
                  <a:pt x="7315200" y="811322"/>
                </a:lnTo>
                <a:lnTo>
                  <a:pt x="0" y="811322"/>
                </a:lnTo>
                <a:lnTo>
                  <a:pt x="0" y="0"/>
                </a:lnTo>
                <a:close/>
              </a:path>
            </a:pathLst>
          </a:custGeom>
          <a:blipFill>
            <a:blip>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1235513"/>
            <a:ext cx="7307556" cy="3058199"/>
          </a:xfrm>
          <a:prstGeom prst="rect">
            <a:avLst/>
          </a:prstGeom>
        </p:spPr>
        <p:txBody>
          <a:bodyPr lIns="0" tIns="0" rIns="0" bIns="0" rtlCol="0" anchor="t">
            <a:spAutoFit/>
          </a:bodyPr>
          <a:lstStyle/>
          <a:p>
            <a:pPr algn="l">
              <a:lnSpc>
                <a:spcPts val="7655"/>
              </a:lnSpc>
            </a:pPr>
            <a:r>
              <a:rPr lang="en-US" sz="10207" b="1">
                <a:solidFill>
                  <a:srgbClr val="FF751F"/>
                </a:solidFill>
                <a:latin typeface="Barlow Condensed Heavy"/>
                <a:ea typeface="Barlow Condensed Heavy"/>
                <a:cs typeface="Barlow Condensed Heavy"/>
                <a:sym typeface="Barlow Condensed Heavy"/>
              </a:rPr>
              <a:t>JESUS INVITES CHILDREN TO COME TO HIM</a:t>
            </a:r>
          </a:p>
        </p:txBody>
      </p:sp>
      <p:sp>
        <p:nvSpPr>
          <p:cNvPr id="3" name="Freeform 3"/>
          <p:cNvSpPr/>
          <p:nvPr/>
        </p:nvSpPr>
        <p:spPr>
          <a:xfrm rot="5617186" flipV="1">
            <a:off x="8296775" y="1958752"/>
            <a:ext cx="5416138" cy="5578420"/>
          </a:xfrm>
          <a:custGeom>
            <a:avLst/>
            <a:gdLst/>
            <a:ahLst/>
            <a:cxnLst/>
            <a:rect l="l" t="t" r="r" b="b"/>
            <a:pathLst>
              <a:path w="5416138" h="5578420">
                <a:moveTo>
                  <a:pt x="0" y="5578419"/>
                </a:moveTo>
                <a:lnTo>
                  <a:pt x="5416139" y="5578419"/>
                </a:lnTo>
                <a:lnTo>
                  <a:pt x="5416139" y="0"/>
                </a:lnTo>
                <a:lnTo>
                  <a:pt x="0" y="0"/>
                </a:lnTo>
                <a:lnTo>
                  <a:pt x="0" y="5578419"/>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2682414" y="4013017"/>
            <a:ext cx="7887955" cy="6803361"/>
          </a:xfrm>
          <a:custGeom>
            <a:avLst/>
            <a:gdLst/>
            <a:ahLst/>
            <a:cxnLst/>
            <a:rect l="l" t="t" r="r" b="b"/>
            <a:pathLst>
              <a:path w="7887955" h="6803361">
                <a:moveTo>
                  <a:pt x="0" y="0"/>
                </a:moveTo>
                <a:lnTo>
                  <a:pt x="7887955" y="0"/>
                </a:lnTo>
                <a:lnTo>
                  <a:pt x="7887955" y="6803362"/>
                </a:lnTo>
                <a:lnTo>
                  <a:pt x="0" y="6803362"/>
                </a:lnTo>
                <a:lnTo>
                  <a:pt x="0" y="0"/>
                </a:lnTo>
                <a:close/>
              </a:path>
            </a:pathLst>
          </a:custGeom>
          <a:blipFill>
            <a:blip r:embed="rId4"/>
            <a:stretch>
              <a:fillRect/>
            </a:stretch>
          </a:blipFill>
        </p:spPr>
      </p:sp>
      <p:sp>
        <p:nvSpPr>
          <p:cNvPr id="5" name="TextBox 5"/>
          <p:cNvSpPr txBox="1"/>
          <p:nvPr/>
        </p:nvSpPr>
        <p:spPr>
          <a:xfrm>
            <a:off x="8673753" y="7826750"/>
            <a:ext cx="8585547" cy="1303639"/>
          </a:xfrm>
          <a:prstGeom prst="rect">
            <a:avLst/>
          </a:prstGeom>
        </p:spPr>
        <p:txBody>
          <a:bodyPr lIns="0" tIns="0" rIns="0" bIns="0" rtlCol="0" anchor="t">
            <a:spAutoFit/>
          </a:bodyPr>
          <a:lstStyle/>
          <a:p>
            <a:pPr algn="r">
              <a:lnSpc>
                <a:spcPts val="4876"/>
              </a:lnSpc>
            </a:pPr>
            <a:r>
              <a:rPr lang="en-US" sz="5805" b="1">
                <a:solidFill>
                  <a:srgbClr val="FFFFFF"/>
                </a:solidFill>
                <a:latin typeface="Barlow Condensed Heavy"/>
                <a:ea typeface="Barlow Condensed Heavy"/>
                <a:cs typeface="Barlow Condensed Heavy"/>
                <a:sym typeface="Barlow Condensed Heavy"/>
              </a:rPr>
              <a:t>SO SHOULD WE.</a:t>
            </a:r>
          </a:p>
          <a:p>
            <a:pPr algn="r">
              <a:lnSpc>
                <a:spcPts val="4876"/>
              </a:lnSpc>
            </a:pPr>
            <a:r>
              <a:rPr lang="en-US" sz="5805" b="1">
                <a:solidFill>
                  <a:srgbClr val="FFFFFF"/>
                </a:solidFill>
                <a:latin typeface="Barlow Condensed Heavy"/>
                <a:ea typeface="Barlow Condensed Heavy"/>
                <a:cs typeface="Barlow Condensed Heavy"/>
                <a:sym typeface="Barlow Condensed Heavy"/>
              </a:rPr>
              <a:t>EVANGELISM TO KIDS MATTERS.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1179769"/>
            <a:ext cx="7645053" cy="3210152"/>
          </a:xfrm>
          <a:prstGeom prst="rect">
            <a:avLst/>
          </a:prstGeom>
        </p:spPr>
        <p:txBody>
          <a:bodyPr lIns="0" tIns="0" rIns="0" bIns="0" rtlCol="0" anchor="t">
            <a:spAutoFit/>
          </a:bodyPr>
          <a:lstStyle/>
          <a:p>
            <a:pPr algn="l">
              <a:lnSpc>
                <a:spcPts val="8008"/>
              </a:lnSpc>
            </a:pPr>
            <a:r>
              <a:rPr lang="en-US" sz="10678" b="1">
                <a:solidFill>
                  <a:srgbClr val="FF751F"/>
                </a:solidFill>
                <a:latin typeface="Barlow Condensed Heavy"/>
                <a:ea typeface="Barlow Condensed Heavy"/>
                <a:cs typeface="Barlow Condensed Heavy"/>
                <a:sym typeface="Barlow Condensed Heavy"/>
              </a:rPr>
              <a:t>JESUS INVITES CHILDREN TO KNOW HIM</a:t>
            </a:r>
          </a:p>
        </p:txBody>
      </p:sp>
      <p:sp>
        <p:nvSpPr>
          <p:cNvPr id="3" name="Freeform 3"/>
          <p:cNvSpPr/>
          <p:nvPr/>
        </p:nvSpPr>
        <p:spPr>
          <a:xfrm rot="5947877" flipV="1">
            <a:off x="8478874" y="2181166"/>
            <a:ext cx="5050923" cy="5202261"/>
          </a:xfrm>
          <a:custGeom>
            <a:avLst/>
            <a:gdLst/>
            <a:ahLst/>
            <a:cxnLst/>
            <a:rect l="l" t="t" r="r" b="b"/>
            <a:pathLst>
              <a:path w="5050923" h="5202261">
                <a:moveTo>
                  <a:pt x="0" y="5202261"/>
                </a:moveTo>
                <a:lnTo>
                  <a:pt x="5050923" y="5202261"/>
                </a:lnTo>
                <a:lnTo>
                  <a:pt x="5050923" y="0"/>
                </a:lnTo>
                <a:lnTo>
                  <a:pt x="0" y="0"/>
                </a:lnTo>
                <a:lnTo>
                  <a:pt x="0" y="5202261"/>
                </a:lnTo>
                <a:close/>
              </a:path>
            </a:pathLst>
          </a:custGeom>
          <a:blipFill>
            <a:blip>
              <a:extLst>
                <a:ext uri="{96DAC541-7B7A-43D3-8B79-37D633B846F1}">
                  <asvg:svgBlip xmlns:asvg="http://schemas.microsoft.com/office/drawing/2016/SVG/main" r:embed="rId2"/>
                </a:ext>
              </a:extLst>
            </a:blip>
            <a:stretch>
              <a:fillRect/>
            </a:stretch>
          </a:blipFill>
        </p:spPr>
      </p:sp>
      <p:sp>
        <p:nvSpPr>
          <p:cNvPr id="4" name="Freeform 4"/>
          <p:cNvSpPr/>
          <p:nvPr/>
        </p:nvSpPr>
        <p:spPr>
          <a:xfrm>
            <a:off x="438944" y="3906461"/>
            <a:ext cx="9418721" cy="6380539"/>
          </a:xfrm>
          <a:custGeom>
            <a:avLst/>
            <a:gdLst/>
            <a:ahLst/>
            <a:cxnLst/>
            <a:rect l="l" t="t" r="r" b="b"/>
            <a:pathLst>
              <a:path w="9418721" h="6380539">
                <a:moveTo>
                  <a:pt x="0" y="0"/>
                </a:moveTo>
                <a:lnTo>
                  <a:pt x="9418721" y="0"/>
                </a:lnTo>
                <a:lnTo>
                  <a:pt x="9418721" y="6380539"/>
                </a:lnTo>
                <a:lnTo>
                  <a:pt x="0" y="6380539"/>
                </a:lnTo>
                <a:lnTo>
                  <a:pt x="0" y="0"/>
                </a:lnTo>
                <a:close/>
              </a:path>
            </a:pathLst>
          </a:custGeom>
          <a:blipFill>
            <a:blip r:embed="rId3"/>
            <a:stretch>
              <a:fillRect r="-6892"/>
            </a:stretch>
          </a:blipFill>
        </p:spPr>
      </p:sp>
      <p:sp>
        <p:nvSpPr>
          <p:cNvPr id="5" name="TextBox 5"/>
          <p:cNvSpPr txBox="1"/>
          <p:nvPr/>
        </p:nvSpPr>
        <p:spPr>
          <a:xfrm>
            <a:off x="8673753" y="8264224"/>
            <a:ext cx="8585547" cy="1303639"/>
          </a:xfrm>
          <a:prstGeom prst="rect">
            <a:avLst/>
          </a:prstGeom>
        </p:spPr>
        <p:txBody>
          <a:bodyPr lIns="0" tIns="0" rIns="0" bIns="0" rtlCol="0" anchor="t">
            <a:spAutoFit/>
          </a:bodyPr>
          <a:lstStyle/>
          <a:p>
            <a:pPr algn="r">
              <a:lnSpc>
                <a:spcPts val="4876"/>
              </a:lnSpc>
            </a:pPr>
            <a:r>
              <a:rPr lang="en-US" sz="5805" b="1">
                <a:solidFill>
                  <a:srgbClr val="FFFFFF"/>
                </a:solidFill>
                <a:latin typeface="Barlow Condensed Heavy"/>
                <a:ea typeface="Barlow Condensed Heavy"/>
                <a:cs typeface="Barlow Condensed Heavy"/>
                <a:sym typeface="Barlow Condensed Heavy"/>
              </a:rPr>
              <a:t>SO SHOULD WE.</a:t>
            </a:r>
          </a:p>
          <a:p>
            <a:pPr algn="r">
              <a:lnSpc>
                <a:spcPts val="4876"/>
              </a:lnSpc>
            </a:pPr>
            <a:r>
              <a:rPr lang="en-US" sz="5805" b="1">
                <a:solidFill>
                  <a:srgbClr val="FFFFFF"/>
                </a:solidFill>
                <a:latin typeface="Barlow Condensed Heavy"/>
                <a:ea typeface="Barlow Condensed Heavy"/>
                <a:cs typeface="Barlow Condensed Heavy"/>
                <a:sym typeface="Barlow Condensed Heavy"/>
              </a:rPr>
              <a:t>DISCIPLESHIP MATTERS.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1179769"/>
            <a:ext cx="8828965" cy="3210152"/>
          </a:xfrm>
          <a:prstGeom prst="rect">
            <a:avLst/>
          </a:prstGeom>
        </p:spPr>
        <p:txBody>
          <a:bodyPr lIns="0" tIns="0" rIns="0" bIns="0" rtlCol="0" anchor="t">
            <a:spAutoFit/>
          </a:bodyPr>
          <a:lstStyle/>
          <a:p>
            <a:pPr algn="l">
              <a:lnSpc>
                <a:spcPts val="8008"/>
              </a:lnSpc>
            </a:pPr>
            <a:r>
              <a:rPr lang="en-US" sz="10678" b="1">
                <a:solidFill>
                  <a:srgbClr val="FF751F"/>
                </a:solidFill>
                <a:latin typeface="Barlow Condensed Heavy"/>
                <a:ea typeface="Barlow Condensed Heavy"/>
                <a:cs typeface="Barlow Condensed Heavy"/>
                <a:sym typeface="Barlow Condensed Heavy"/>
              </a:rPr>
              <a:t>JESUS INVITES CHILDREN TO MAKE DISCIPLES</a:t>
            </a:r>
          </a:p>
        </p:txBody>
      </p:sp>
      <p:sp>
        <p:nvSpPr>
          <p:cNvPr id="3" name="Freeform 3"/>
          <p:cNvSpPr/>
          <p:nvPr/>
        </p:nvSpPr>
        <p:spPr>
          <a:xfrm rot="4974444" flipV="1">
            <a:off x="8513696" y="2421631"/>
            <a:ext cx="3977360" cy="4096532"/>
          </a:xfrm>
          <a:custGeom>
            <a:avLst/>
            <a:gdLst/>
            <a:ahLst/>
            <a:cxnLst/>
            <a:rect l="l" t="t" r="r" b="b"/>
            <a:pathLst>
              <a:path w="3977360" h="4096532">
                <a:moveTo>
                  <a:pt x="0" y="4096532"/>
                </a:moveTo>
                <a:lnTo>
                  <a:pt x="3977360" y="4096532"/>
                </a:lnTo>
                <a:lnTo>
                  <a:pt x="3977360" y="0"/>
                </a:lnTo>
                <a:lnTo>
                  <a:pt x="0" y="0"/>
                </a:lnTo>
                <a:lnTo>
                  <a:pt x="0" y="4096532"/>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2382368" y="4272208"/>
            <a:ext cx="5841867" cy="6014792"/>
          </a:xfrm>
          <a:custGeom>
            <a:avLst/>
            <a:gdLst/>
            <a:ahLst/>
            <a:cxnLst/>
            <a:rect l="l" t="t" r="r" b="b"/>
            <a:pathLst>
              <a:path w="5841867" h="6014792">
                <a:moveTo>
                  <a:pt x="0" y="0"/>
                </a:moveTo>
                <a:lnTo>
                  <a:pt x="5841867" y="0"/>
                </a:lnTo>
                <a:lnTo>
                  <a:pt x="5841867" y="6014792"/>
                </a:lnTo>
                <a:lnTo>
                  <a:pt x="0" y="6014792"/>
                </a:lnTo>
                <a:lnTo>
                  <a:pt x="0" y="0"/>
                </a:lnTo>
                <a:close/>
              </a:path>
            </a:pathLst>
          </a:custGeom>
          <a:blipFill>
            <a:blip r:embed="rId4"/>
            <a:stretch>
              <a:fillRect/>
            </a:stretch>
          </a:blipFill>
        </p:spPr>
      </p:sp>
      <p:sp>
        <p:nvSpPr>
          <p:cNvPr id="5" name="TextBox 5"/>
          <p:cNvSpPr txBox="1"/>
          <p:nvPr/>
        </p:nvSpPr>
        <p:spPr>
          <a:xfrm>
            <a:off x="8892976" y="6666805"/>
            <a:ext cx="8253737" cy="2445446"/>
          </a:xfrm>
          <a:prstGeom prst="rect">
            <a:avLst/>
          </a:prstGeom>
        </p:spPr>
        <p:txBody>
          <a:bodyPr lIns="0" tIns="0" rIns="0" bIns="0" rtlCol="0" anchor="t">
            <a:spAutoFit/>
          </a:bodyPr>
          <a:lstStyle/>
          <a:p>
            <a:pPr algn="r">
              <a:lnSpc>
                <a:spcPts val="4687"/>
              </a:lnSpc>
            </a:pPr>
            <a:r>
              <a:rPr lang="en-US" sz="5580" b="1">
                <a:solidFill>
                  <a:srgbClr val="FFFFFF"/>
                </a:solidFill>
                <a:latin typeface="Barlow Condensed Heavy"/>
                <a:ea typeface="Barlow Condensed Heavy"/>
                <a:cs typeface="Barlow Condensed Heavy"/>
                <a:sym typeface="Barlow Condensed Heavy"/>
              </a:rPr>
              <a:t>SO SHOULD WE.</a:t>
            </a:r>
          </a:p>
          <a:p>
            <a:pPr algn="r">
              <a:lnSpc>
                <a:spcPts val="4687"/>
              </a:lnSpc>
            </a:pPr>
            <a:r>
              <a:rPr lang="en-US" sz="5580" b="1">
                <a:solidFill>
                  <a:srgbClr val="FFFFFF"/>
                </a:solidFill>
                <a:latin typeface="Barlow Condensed Heavy"/>
                <a:ea typeface="Barlow Condensed Heavy"/>
                <a:cs typeface="Barlow Condensed Heavy"/>
                <a:sym typeface="Barlow Condensed Heavy"/>
              </a:rPr>
              <a:t>DISCIPLED KIDS CAN SHARE THE GOSPEL &amp; DEFEND THEIR FAITH.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2132" y="0"/>
            <a:ext cx="14823735" cy="10287000"/>
          </a:xfrm>
          <a:custGeom>
            <a:avLst/>
            <a:gdLst/>
            <a:ahLst/>
            <a:cxnLst/>
            <a:rect l="l" t="t" r="r" b="b"/>
            <a:pathLst>
              <a:path w="14823735" h="10287000">
                <a:moveTo>
                  <a:pt x="0" y="0"/>
                </a:moveTo>
                <a:lnTo>
                  <a:pt x="14823736" y="0"/>
                </a:lnTo>
                <a:lnTo>
                  <a:pt x="14823736" y="10287000"/>
                </a:lnTo>
                <a:lnTo>
                  <a:pt x="0" y="10287000"/>
                </a:lnTo>
                <a:lnTo>
                  <a:pt x="0" y="0"/>
                </a:lnTo>
                <a:close/>
              </a:path>
            </a:pathLst>
          </a:custGeom>
          <a:blipFill>
            <a:blip r:embed="rId2"/>
            <a:stretch>
              <a:fillRect l="-2079" r="-2079"/>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TextBox 3"/>
          <p:cNvSpPr txBox="1"/>
          <p:nvPr/>
        </p:nvSpPr>
        <p:spPr>
          <a:xfrm>
            <a:off x="9840149" y="2379827"/>
            <a:ext cx="7672085" cy="5879772"/>
          </a:xfrm>
          <a:prstGeom prst="rect">
            <a:avLst/>
          </a:prstGeom>
        </p:spPr>
        <p:txBody>
          <a:bodyPr lIns="0" tIns="0" rIns="0" bIns="0" rtlCol="0" anchor="t">
            <a:spAutoFit/>
          </a:bodyPr>
          <a:lstStyle/>
          <a:p>
            <a:pPr algn="l">
              <a:lnSpc>
                <a:spcPts val="11252"/>
              </a:lnSpc>
            </a:pPr>
            <a:r>
              <a:rPr lang="en-US" sz="13395" b="1">
                <a:solidFill>
                  <a:srgbClr val="FF751F"/>
                </a:solidFill>
                <a:latin typeface="Barlow Condensed Heavy"/>
                <a:ea typeface="Barlow Condensed Heavy"/>
                <a:cs typeface="Barlow Condensed Heavy"/>
                <a:sym typeface="Barlow Condensed Heavy"/>
              </a:rPr>
              <a:t>HOW CAN I SUPPORT YOUR MINISTRY?</a:t>
            </a:r>
          </a:p>
        </p:txBody>
      </p:sp>
      <p:sp>
        <p:nvSpPr>
          <p:cNvPr id="4" name="TextBox 4"/>
          <p:cNvSpPr txBox="1"/>
          <p:nvPr/>
        </p:nvSpPr>
        <p:spPr>
          <a:xfrm>
            <a:off x="9840149" y="1152549"/>
            <a:ext cx="5606706" cy="684514"/>
          </a:xfrm>
          <a:prstGeom prst="rect">
            <a:avLst/>
          </a:prstGeom>
        </p:spPr>
        <p:txBody>
          <a:bodyPr lIns="0" tIns="0" rIns="0" bIns="0" rtlCol="0" anchor="t">
            <a:spAutoFit/>
          </a:bodyPr>
          <a:lstStyle/>
          <a:p>
            <a:pPr algn="l">
              <a:lnSpc>
                <a:spcPts val="4876"/>
              </a:lnSpc>
            </a:pPr>
            <a:r>
              <a:rPr lang="en-US" sz="5805" b="1">
                <a:solidFill>
                  <a:srgbClr val="FFFFFF"/>
                </a:solidFill>
                <a:latin typeface="Barlow Condensed Heavy"/>
                <a:ea typeface="Barlow Condensed Heavy"/>
                <a:cs typeface="Barlow Condensed Heavy"/>
                <a:sym typeface="Barlow Condensed Heavy"/>
              </a:rPr>
              <a:t>KEEP IN TOUCH</a:t>
            </a:r>
          </a:p>
        </p:txBody>
      </p:sp>
      <p:sp>
        <p:nvSpPr>
          <p:cNvPr id="5" name="TextBox 5"/>
          <p:cNvSpPr txBox="1"/>
          <p:nvPr/>
        </p:nvSpPr>
        <p:spPr>
          <a:xfrm>
            <a:off x="9840149" y="8602338"/>
            <a:ext cx="7419151" cy="684514"/>
          </a:xfrm>
          <a:prstGeom prst="rect">
            <a:avLst/>
          </a:prstGeom>
        </p:spPr>
        <p:txBody>
          <a:bodyPr lIns="0" tIns="0" rIns="0" bIns="0" rtlCol="0" anchor="t">
            <a:spAutoFit/>
          </a:bodyPr>
          <a:lstStyle/>
          <a:p>
            <a:pPr algn="l">
              <a:lnSpc>
                <a:spcPts val="4876"/>
              </a:lnSpc>
            </a:pPr>
            <a:r>
              <a:rPr lang="en-US" sz="5805" b="1">
                <a:solidFill>
                  <a:srgbClr val="FFFFFF"/>
                </a:solidFill>
                <a:latin typeface="Barlow Condensed Heavy"/>
                <a:ea typeface="Barlow Condensed Heavy"/>
                <a:cs typeface="Barlow Condensed Heavy"/>
                <a:sym typeface="Barlow Condensed Heavy"/>
              </a:rPr>
              <a:t>BRNUNITED.ORG</a:t>
            </a:r>
          </a:p>
        </p:txBody>
      </p:sp>
      <p:sp>
        <p:nvSpPr>
          <p:cNvPr id="6" name="TextBox 6"/>
          <p:cNvSpPr txBox="1"/>
          <p:nvPr/>
        </p:nvSpPr>
        <p:spPr>
          <a:xfrm>
            <a:off x="610038" y="1689907"/>
            <a:ext cx="7712215" cy="684514"/>
          </a:xfrm>
          <a:prstGeom prst="rect">
            <a:avLst/>
          </a:prstGeom>
        </p:spPr>
        <p:txBody>
          <a:bodyPr lIns="0" tIns="0" rIns="0" bIns="0" rtlCol="0" anchor="t">
            <a:spAutoFit/>
          </a:bodyPr>
          <a:lstStyle/>
          <a:p>
            <a:pPr algn="ctr">
              <a:lnSpc>
                <a:spcPts val="4876"/>
              </a:lnSpc>
            </a:pPr>
            <a:r>
              <a:rPr lang="en-US" sz="5805" b="1">
                <a:solidFill>
                  <a:srgbClr val="004AAD"/>
                </a:solidFill>
                <a:latin typeface="Barlow Condensed Heavy"/>
                <a:ea typeface="Barlow Condensed Heavy"/>
                <a:cs typeface="Barlow Condensed Heavy"/>
                <a:sym typeface="Barlow Condensed Heavy"/>
              </a:rPr>
              <a:t>MY CONTACT INFO</a:t>
            </a:r>
          </a:p>
        </p:txBody>
      </p:sp>
      <p:pic>
        <p:nvPicPr>
          <p:cNvPr id="7" name="Picture 7"/>
          <p:cNvPicPr>
            <a:picLocks noChangeAspect="1"/>
          </p:cNvPicPr>
          <p:nvPr/>
        </p:nvPicPr>
        <p:blipFill>
          <a:blip r:embed="rId3"/>
          <a:stretch>
            <a:fillRect/>
          </a:stretch>
        </p:blipFill>
        <p:spPr>
          <a:xfrm>
            <a:off x="1997265" y="2674620"/>
            <a:ext cx="4937760" cy="49377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sp>
        <p:nvSpPr>
          <p:cNvPr id="2" name="Freeform 2"/>
          <p:cNvSpPr/>
          <p:nvPr/>
        </p:nvSpPr>
        <p:spPr>
          <a:xfrm>
            <a:off x="7056315" y="8314019"/>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7056315" y="1028700"/>
            <a:ext cx="4175370" cy="402354"/>
          </a:xfrm>
          <a:custGeom>
            <a:avLst/>
            <a:gdLst/>
            <a:ahLst/>
            <a:cxnLst/>
            <a:rect l="l" t="t" r="r" b="b"/>
            <a:pathLst>
              <a:path w="4175370" h="402354">
                <a:moveTo>
                  <a:pt x="0" y="0"/>
                </a:moveTo>
                <a:lnTo>
                  <a:pt x="4175370" y="0"/>
                </a:lnTo>
                <a:lnTo>
                  <a:pt x="4175370" y="402354"/>
                </a:lnTo>
                <a:lnTo>
                  <a:pt x="0" y="4023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5732527"/>
            <a:ext cx="16230600" cy="1623432"/>
          </a:xfrm>
          <a:prstGeom prst="rect">
            <a:avLst/>
          </a:prstGeom>
        </p:spPr>
        <p:txBody>
          <a:bodyPr lIns="0" tIns="0" rIns="0" bIns="0" rtlCol="0" anchor="t">
            <a:spAutoFit/>
          </a:bodyPr>
          <a:lstStyle/>
          <a:p>
            <a:pPr algn="ctr">
              <a:lnSpc>
                <a:spcPts val="6067"/>
              </a:lnSpc>
            </a:pPr>
            <a:r>
              <a:rPr lang="en-US" sz="7223" b="1">
                <a:solidFill>
                  <a:srgbClr val="004AAD"/>
                </a:solidFill>
                <a:latin typeface="Barlow Condensed Heavy"/>
                <a:ea typeface="Barlow Condensed Heavy"/>
                <a:cs typeface="Barlow Condensed Heavy"/>
                <a:sym typeface="Barlow Condensed Heavy"/>
              </a:rPr>
              <a:t>“KIDS ARE NOT THE FUTURE OF THE CHURCH.</a:t>
            </a:r>
          </a:p>
          <a:p>
            <a:pPr algn="ctr">
              <a:lnSpc>
                <a:spcPts val="6067"/>
              </a:lnSpc>
            </a:pPr>
            <a:r>
              <a:rPr lang="en-US" sz="7223" b="1">
                <a:solidFill>
                  <a:srgbClr val="004AAD"/>
                </a:solidFill>
                <a:latin typeface="Barlow Condensed Heavy"/>
                <a:ea typeface="Barlow Condensed Heavy"/>
                <a:cs typeface="Barlow Condensed Heavy"/>
                <a:sym typeface="Barlow Condensed Heavy"/>
              </a:rPr>
              <a:t>THEY ARE THE CHURCH RIGHT NOW.”</a:t>
            </a:r>
          </a:p>
        </p:txBody>
      </p:sp>
      <p:sp>
        <p:nvSpPr>
          <p:cNvPr id="5" name="Freeform 5"/>
          <p:cNvSpPr/>
          <p:nvPr/>
        </p:nvSpPr>
        <p:spPr>
          <a:xfrm>
            <a:off x="2688879" y="1382842"/>
            <a:ext cx="12910241" cy="4744514"/>
          </a:xfrm>
          <a:custGeom>
            <a:avLst/>
            <a:gdLst/>
            <a:ahLst/>
            <a:cxnLst/>
            <a:rect l="l" t="t" r="r" b="b"/>
            <a:pathLst>
              <a:path w="12910241" h="4744514">
                <a:moveTo>
                  <a:pt x="0" y="0"/>
                </a:moveTo>
                <a:lnTo>
                  <a:pt x="12910242" y="0"/>
                </a:lnTo>
                <a:lnTo>
                  <a:pt x="12910242" y="4744513"/>
                </a:lnTo>
                <a:lnTo>
                  <a:pt x="0" y="4744513"/>
                </a:lnTo>
                <a:lnTo>
                  <a:pt x="0" y="0"/>
                </a:lnTo>
                <a:close/>
              </a:path>
            </a:pathLst>
          </a:custGeom>
          <a:blipFill>
            <a:blip r:embed="rId4"/>
            <a:stretch>
              <a:fillRect/>
            </a:stretch>
          </a:blipFill>
        </p:spPr>
      </p:sp>
      <p:sp>
        <p:nvSpPr>
          <p:cNvPr id="6" name="TextBox 6"/>
          <p:cNvSpPr txBox="1"/>
          <p:nvPr/>
        </p:nvSpPr>
        <p:spPr>
          <a:xfrm>
            <a:off x="3585270" y="4800917"/>
            <a:ext cx="11117461" cy="738506"/>
          </a:xfrm>
          <a:prstGeom prst="rect">
            <a:avLst/>
          </a:prstGeom>
        </p:spPr>
        <p:txBody>
          <a:bodyPr lIns="0" tIns="0" rIns="0" bIns="0" rtlCol="0" anchor="t">
            <a:spAutoFit/>
          </a:bodyPr>
          <a:lstStyle/>
          <a:p>
            <a:pPr algn="ctr">
              <a:lnSpc>
                <a:spcPts val="6019"/>
              </a:lnSpc>
            </a:pPr>
            <a:r>
              <a:rPr lang="en-US" sz="4299">
                <a:solidFill>
                  <a:srgbClr val="FFFFFF"/>
                </a:solidFill>
                <a:latin typeface="Playpen Sans"/>
                <a:ea typeface="Playpen Sans"/>
                <a:cs typeface="Playpen Sans"/>
                <a:sym typeface="Playpen Sans"/>
              </a:rPr>
              <a:t>IF kids have trusted Jesus as their Savior</a:t>
            </a:r>
          </a:p>
        </p:txBody>
      </p:sp>
      <p:sp>
        <p:nvSpPr>
          <p:cNvPr id="7" name="AutoShape 7"/>
          <p:cNvSpPr/>
          <p:nvPr/>
        </p:nvSpPr>
        <p:spPr>
          <a:xfrm>
            <a:off x="1110173" y="6127355"/>
            <a:ext cx="15829361"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10187418" y="0"/>
            <a:ext cx="10423457" cy="10379253"/>
          </a:xfrm>
          <a:custGeom>
            <a:avLst/>
            <a:gdLst/>
            <a:ahLst/>
            <a:cxnLst/>
            <a:rect l="l" t="t" r="r" b="b"/>
            <a:pathLst>
              <a:path w="10423457" h="10379253">
                <a:moveTo>
                  <a:pt x="0" y="0"/>
                </a:moveTo>
                <a:lnTo>
                  <a:pt x="10423457" y="0"/>
                </a:lnTo>
                <a:lnTo>
                  <a:pt x="10423457" y="10379253"/>
                </a:lnTo>
                <a:lnTo>
                  <a:pt x="0" y="10379253"/>
                </a:lnTo>
                <a:lnTo>
                  <a:pt x="0" y="0"/>
                </a:lnTo>
                <a:close/>
              </a:path>
            </a:pathLst>
          </a:custGeom>
          <a:blipFill>
            <a:blip r:embed="rId3"/>
            <a:stretch>
              <a:fillRect/>
            </a:stretch>
          </a:blipFill>
        </p:spPr>
      </p:sp>
      <p:sp>
        <p:nvSpPr>
          <p:cNvPr id="3" name="TextBox 3"/>
          <p:cNvSpPr txBox="1"/>
          <p:nvPr/>
        </p:nvSpPr>
        <p:spPr>
          <a:xfrm>
            <a:off x="777503" y="884196"/>
            <a:ext cx="9863366" cy="6691299"/>
          </a:xfrm>
          <a:prstGeom prst="rect">
            <a:avLst/>
          </a:prstGeom>
        </p:spPr>
        <p:txBody>
          <a:bodyPr lIns="0" tIns="0" rIns="0" bIns="0" rtlCol="0" anchor="t">
            <a:spAutoFit/>
          </a:bodyPr>
          <a:lstStyle/>
          <a:p>
            <a:pPr algn="l">
              <a:lnSpc>
                <a:spcPts val="8662"/>
              </a:lnSpc>
            </a:pPr>
            <a:r>
              <a:rPr lang="en-US" sz="10312" b="1">
                <a:solidFill>
                  <a:srgbClr val="FF914D"/>
                </a:solidFill>
                <a:latin typeface="Barlow Condensed Heavy"/>
                <a:ea typeface="Barlow Condensed Heavy"/>
                <a:cs typeface="Barlow Condensed Heavy"/>
                <a:sym typeface="Barlow Condensed Heavy"/>
              </a:rPr>
              <a:t>OUR RESPONSIBILITY IS NOT JUST TO CARE FOR KIDS AND SHARE THE GOSPEL </a:t>
            </a:r>
            <a:r>
              <a:rPr lang="en-US" sz="10312" b="1">
                <a:solidFill>
                  <a:srgbClr val="FFDE59"/>
                </a:solidFill>
                <a:latin typeface="Barlow Condensed Heavy"/>
                <a:ea typeface="Barlow Condensed Heavy"/>
                <a:cs typeface="Barlow Condensed Heavy"/>
                <a:sym typeface="Barlow Condensed Heavy"/>
              </a:rPr>
              <a:t>ONE</a:t>
            </a:r>
            <a:r>
              <a:rPr lang="en-US" sz="10312" b="1">
                <a:solidFill>
                  <a:srgbClr val="FF914D"/>
                </a:solidFill>
                <a:latin typeface="Barlow Condensed Heavy"/>
                <a:ea typeface="Barlow Condensed Heavy"/>
                <a:cs typeface="Barlow Condensed Heavy"/>
                <a:sym typeface="Barlow Condensed Heavy"/>
              </a:rPr>
              <a:t> </a:t>
            </a:r>
            <a:r>
              <a:rPr lang="en-US" sz="10312" b="1">
                <a:solidFill>
                  <a:srgbClr val="FFDE59"/>
                </a:solidFill>
                <a:latin typeface="Barlow Condensed Heavy"/>
                <a:ea typeface="Barlow Condensed Heavy"/>
                <a:cs typeface="Barlow Condensed Heavy"/>
                <a:sym typeface="Barlow Condensed Heavy"/>
              </a:rPr>
              <a:t>TIME</a:t>
            </a:r>
          </a:p>
        </p:txBody>
      </p:sp>
      <p:sp>
        <p:nvSpPr>
          <p:cNvPr id="4" name="TextBox 4"/>
          <p:cNvSpPr txBox="1"/>
          <p:nvPr/>
        </p:nvSpPr>
        <p:spPr>
          <a:xfrm>
            <a:off x="777503" y="7505149"/>
            <a:ext cx="9256306" cy="1303639"/>
          </a:xfrm>
          <a:prstGeom prst="rect">
            <a:avLst/>
          </a:prstGeom>
        </p:spPr>
        <p:txBody>
          <a:bodyPr lIns="0" tIns="0" rIns="0" bIns="0" rtlCol="0" anchor="t">
            <a:spAutoFit/>
          </a:bodyPr>
          <a:lstStyle/>
          <a:p>
            <a:pPr algn="l">
              <a:lnSpc>
                <a:spcPts val="4876"/>
              </a:lnSpc>
            </a:pPr>
            <a:r>
              <a:rPr lang="en-US" sz="5805" b="1">
                <a:solidFill>
                  <a:srgbClr val="FFFFFF"/>
                </a:solidFill>
                <a:latin typeface="Barlow Condensed Heavy"/>
                <a:ea typeface="Barlow Condensed Heavy"/>
                <a:cs typeface="Barlow Condensed Heavy"/>
                <a:sym typeface="Barlow Condensed Heavy"/>
              </a:rPr>
              <a:t>IT’S TO FAITHFULLY INTRODUCE THEM TO JESUS OVER AND OVER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FF914D"/>
          </a:solidFill>
        </p:spPr>
      </p:sp>
      <p:sp>
        <p:nvSpPr>
          <p:cNvPr id="3" name="Freeform 3"/>
          <p:cNvSpPr/>
          <p:nvPr/>
        </p:nvSpPr>
        <p:spPr>
          <a:xfrm rot="631449">
            <a:off x="17002138" y="4742738"/>
            <a:ext cx="1117037" cy="2415216"/>
          </a:xfrm>
          <a:custGeom>
            <a:avLst/>
            <a:gdLst/>
            <a:ahLst/>
            <a:cxnLst/>
            <a:rect l="l" t="t" r="r" b="b"/>
            <a:pathLst>
              <a:path w="1117037" h="2415216">
                <a:moveTo>
                  <a:pt x="0" y="0"/>
                </a:moveTo>
                <a:lnTo>
                  <a:pt x="1117037" y="0"/>
                </a:lnTo>
                <a:lnTo>
                  <a:pt x="1117037" y="2415215"/>
                </a:lnTo>
                <a:lnTo>
                  <a:pt x="0" y="241521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169459" y="0"/>
            <a:ext cx="9691639" cy="14318293"/>
          </a:xfrm>
          <a:custGeom>
            <a:avLst/>
            <a:gdLst/>
            <a:ahLst/>
            <a:cxnLst/>
            <a:rect l="l" t="t" r="r" b="b"/>
            <a:pathLst>
              <a:path w="9691639" h="14318293">
                <a:moveTo>
                  <a:pt x="0" y="0"/>
                </a:moveTo>
                <a:lnTo>
                  <a:pt x="9691638" y="0"/>
                </a:lnTo>
                <a:lnTo>
                  <a:pt x="9691638" y="14318293"/>
                </a:lnTo>
                <a:lnTo>
                  <a:pt x="0" y="14318293"/>
                </a:lnTo>
                <a:lnTo>
                  <a:pt x="0" y="0"/>
                </a:lnTo>
                <a:close/>
              </a:path>
            </a:pathLst>
          </a:custGeom>
          <a:blipFill>
            <a:blip r:embed="rId4"/>
            <a:stretch>
              <a:fillRect l="-8768" r="-2035"/>
            </a:stretch>
          </a:blipFill>
        </p:spPr>
      </p:sp>
      <p:sp>
        <p:nvSpPr>
          <p:cNvPr id="5" name="Freeform 5"/>
          <p:cNvSpPr/>
          <p:nvPr/>
        </p:nvSpPr>
        <p:spPr>
          <a:xfrm rot="-2700000">
            <a:off x="8054939" y="2012761"/>
            <a:ext cx="1139852" cy="2941553"/>
          </a:xfrm>
          <a:custGeom>
            <a:avLst/>
            <a:gdLst/>
            <a:ahLst/>
            <a:cxnLst/>
            <a:rect l="l" t="t" r="r" b="b"/>
            <a:pathLst>
              <a:path w="1139852" h="2941553">
                <a:moveTo>
                  <a:pt x="0" y="0"/>
                </a:moveTo>
                <a:lnTo>
                  <a:pt x="1139852" y="0"/>
                </a:lnTo>
                <a:lnTo>
                  <a:pt x="1139852" y="2941553"/>
                </a:lnTo>
                <a:lnTo>
                  <a:pt x="0" y="2941553"/>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9888571" y="2619697"/>
            <a:ext cx="7672085" cy="6136209"/>
          </a:xfrm>
          <a:prstGeom prst="rect">
            <a:avLst/>
          </a:prstGeom>
        </p:spPr>
        <p:txBody>
          <a:bodyPr lIns="0" tIns="0" rIns="0" bIns="0" rtlCol="0" anchor="t">
            <a:spAutoFit/>
          </a:bodyPr>
          <a:lstStyle/>
          <a:p>
            <a:pPr algn="l">
              <a:lnSpc>
                <a:spcPts val="9488"/>
              </a:lnSpc>
            </a:pPr>
            <a:r>
              <a:rPr lang="en-US" sz="11296" b="1">
                <a:solidFill>
                  <a:srgbClr val="004AAD"/>
                </a:solidFill>
                <a:latin typeface="Barlow Condensed Heavy"/>
                <a:ea typeface="Barlow Condensed Heavy"/>
                <a:cs typeface="Barlow Condensed Heavy"/>
                <a:sym typeface="Barlow Condensed Heavy"/>
              </a:rPr>
              <a:t>MUST BE </a:t>
            </a:r>
            <a:r>
              <a:rPr lang="en-US" sz="11296" b="1">
                <a:solidFill>
                  <a:srgbClr val="FFFFFF"/>
                </a:solidFill>
                <a:latin typeface="Barlow Condensed Heavy"/>
                <a:ea typeface="Barlow Condensed Heavy"/>
                <a:cs typeface="Barlow Condensed Heavy"/>
                <a:sym typeface="Barlow Condensed Heavy"/>
              </a:rPr>
              <a:t>CLEARLY SHARED</a:t>
            </a:r>
            <a:r>
              <a:rPr lang="en-US" sz="11296" b="1">
                <a:solidFill>
                  <a:srgbClr val="004AAD"/>
                </a:solidFill>
                <a:latin typeface="Barlow Condensed Heavy"/>
                <a:ea typeface="Barlow Condensed Heavy"/>
                <a:cs typeface="Barlow Condensed Heavy"/>
                <a:sym typeface="Barlow Condensed Heavy"/>
              </a:rPr>
              <a:t> AND PERSONALLY RECEIVED</a:t>
            </a:r>
          </a:p>
        </p:txBody>
      </p:sp>
      <p:sp>
        <p:nvSpPr>
          <p:cNvPr id="7" name="TextBox 7"/>
          <p:cNvSpPr txBox="1"/>
          <p:nvPr/>
        </p:nvSpPr>
        <p:spPr>
          <a:xfrm>
            <a:off x="9840149" y="1280502"/>
            <a:ext cx="7672085" cy="1347270"/>
          </a:xfrm>
          <a:prstGeom prst="rect">
            <a:avLst/>
          </a:prstGeom>
        </p:spPr>
        <p:txBody>
          <a:bodyPr lIns="0" tIns="0" rIns="0" bIns="0" rtlCol="0" anchor="t">
            <a:spAutoFit/>
          </a:bodyPr>
          <a:lstStyle/>
          <a:p>
            <a:pPr algn="l">
              <a:lnSpc>
                <a:spcPts val="9527"/>
              </a:lnSpc>
            </a:pPr>
            <a:r>
              <a:rPr lang="en-US" sz="11342" b="1">
                <a:solidFill>
                  <a:srgbClr val="004AAD"/>
                </a:solidFill>
                <a:latin typeface="Barlow Condensed Heavy"/>
                <a:ea typeface="Barlow Condensed Heavy"/>
                <a:cs typeface="Barlow Condensed Heavy"/>
                <a:sym typeface="Barlow Condensed Heavy"/>
              </a:rPr>
              <a:t>THE GOSPEL</a:t>
            </a:r>
          </a:p>
        </p:txBody>
      </p:sp>
      <p:sp>
        <p:nvSpPr>
          <p:cNvPr id="8" name="TextBox 8"/>
          <p:cNvSpPr txBox="1"/>
          <p:nvPr/>
        </p:nvSpPr>
        <p:spPr>
          <a:xfrm rot="-933815">
            <a:off x="6716090" y="553349"/>
            <a:ext cx="2053149" cy="1029433"/>
          </a:xfrm>
          <a:prstGeom prst="rect">
            <a:avLst/>
          </a:prstGeom>
        </p:spPr>
        <p:txBody>
          <a:bodyPr lIns="0" tIns="0" rIns="0" bIns="0" rtlCol="0" anchor="t">
            <a:spAutoFit/>
          </a:bodyPr>
          <a:lstStyle/>
          <a:p>
            <a:pPr algn="ctr">
              <a:lnSpc>
                <a:spcPts val="4195"/>
              </a:lnSpc>
            </a:pPr>
            <a:r>
              <a:rPr lang="en-US" sz="2997">
                <a:solidFill>
                  <a:srgbClr val="FFFFFF"/>
                </a:solidFill>
                <a:latin typeface="Playwrite US Trad"/>
                <a:ea typeface="Playwrite US Trad"/>
                <a:cs typeface="Playwrite US Trad"/>
                <a:sym typeface="Playwrite US Trad"/>
              </a:rPr>
              <a:t>This is our job</a:t>
            </a:r>
          </a:p>
        </p:txBody>
      </p:sp>
      <p:sp>
        <p:nvSpPr>
          <p:cNvPr id="9" name="TextBox 9"/>
          <p:cNvSpPr txBox="1"/>
          <p:nvPr/>
        </p:nvSpPr>
        <p:spPr>
          <a:xfrm rot="612716">
            <a:off x="15128644" y="3386733"/>
            <a:ext cx="2289020" cy="1347563"/>
          </a:xfrm>
          <a:prstGeom prst="rect">
            <a:avLst/>
          </a:prstGeom>
        </p:spPr>
        <p:txBody>
          <a:bodyPr lIns="0" tIns="0" rIns="0" bIns="0" rtlCol="0" anchor="t">
            <a:spAutoFit/>
          </a:bodyPr>
          <a:lstStyle/>
          <a:p>
            <a:pPr algn="ctr">
              <a:lnSpc>
                <a:spcPts val="3636"/>
              </a:lnSpc>
            </a:pPr>
            <a:r>
              <a:rPr lang="en-US" sz="2597">
                <a:solidFill>
                  <a:srgbClr val="FFFFFF"/>
                </a:solidFill>
                <a:latin typeface="Playwrite US Trad"/>
                <a:ea typeface="Playwrite US Trad"/>
                <a:cs typeface="Playwrite US Trad"/>
                <a:sym typeface="Playwrite US Trad"/>
              </a:rPr>
              <a:t>This is the work of the Holy Spirit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sp>
        <p:nvSpPr>
          <p:cNvPr id="2" name="AutoShape 2"/>
          <p:cNvSpPr/>
          <p:nvPr/>
        </p:nvSpPr>
        <p:spPr>
          <a:xfrm>
            <a:off x="9144000" y="-1624724"/>
            <a:ext cx="12605709" cy="13536447"/>
          </a:xfrm>
          <a:prstGeom prst="rect">
            <a:avLst/>
          </a:prstGeom>
          <a:solidFill>
            <a:srgbClr val="004AAD"/>
          </a:solidFill>
        </p:spPr>
      </p:sp>
      <p:sp>
        <p:nvSpPr>
          <p:cNvPr id="3" name="Freeform 3"/>
          <p:cNvSpPr/>
          <p:nvPr/>
        </p:nvSpPr>
        <p:spPr>
          <a:xfrm>
            <a:off x="0" y="0"/>
            <a:ext cx="9144000" cy="12192000"/>
          </a:xfrm>
          <a:custGeom>
            <a:avLst/>
            <a:gdLst/>
            <a:ahLst/>
            <a:cxnLst/>
            <a:rect l="l" t="t" r="r" b="b"/>
            <a:pathLst>
              <a:path w="9144000" h="12192000">
                <a:moveTo>
                  <a:pt x="0" y="0"/>
                </a:moveTo>
                <a:lnTo>
                  <a:pt x="9144000" y="0"/>
                </a:lnTo>
                <a:lnTo>
                  <a:pt x="9144000" y="12192000"/>
                </a:lnTo>
                <a:lnTo>
                  <a:pt x="0" y="12192000"/>
                </a:lnTo>
                <a:lnTo>
                  <a:pt x="0" y="0"/>
                </a:lnTo>
                <a:close/>
              </a:path>
            </a:pathLst>
          </a:custGeom>
          <a:blipFill>
            <a:blip r:embed="rId3"/>
            <a:stretch>
              <a:fillRect/>
            </a:stretch>
          </a:blipFill>
        </p:spPr>
      </p:sp>
      <p:sp>
        <p:nvSpPr>
          <p:cNvPr id="4" name="TextBox 4"/>
          <p:cNvSpPr txBox="1"/>
          <p:nvPr/>
        </p:nvSpPr>
        <p:spPr>
          <a:xfrm>
            <a:off x="9979870" y="2562033"/>
            <a:ext cx="7279430" cy="6061567"/>
          </a:xfrm>
          <a:prstGeom prst="rect">
            <a:avLst/>
          </a:prstGeom>
        </p:spPr>
        <p:txBody>
          <a:bodyPr lIns="0" tIns="0" rIns="0" bIns="0" rtlCol="0" anchor="t">
            <a:spAutoFit/>
          </a:bodyPr>
          <a:lstStyle/>
          <a:p>
            <a:pPr algn="l">
              <a:lnSpc>
                <a:spcPts val="4792"/>
              </a:lnSpc>
            </a:pPr>
            <a:r>
              <a:rPr lang="en-US" sz="5705" b="1">
                <a:solidFill>
                  <a:srgbClr val="FF914D"/>
                </a:solidFill>
                <a:latin typeface="Barlow Condensed Heavy"/>
                <a:ea typeface="Barlow Condensed Heavy"/>
                <a:cs typeface="Barlow Condensed Heavy"/>
                <a:sym typeface="Barlow Condensed Heavy"/>
              </a:rPr>
              <a:t>HOW THEN SHALL THEY </a:t>
            </a:r>
            <a:r>
              <a:rPr lang="en-US" sz="5705" b="1">
                <a:solidFill>
                  <a:srgbClr val="FFFFFF"/>
                </a:solidFill>
                <a:latin typeface="Barlow Condensed Heavy"/>
                <a:ea typeface="Barlow Condensed Heavy"/>
                <a:cs typeface="Barlow Condensed Heavy"/>
                <a:sym typeface="Barlow Condensed Heavy"/>
              </a:rPr>
              <a:t>CALL</a:t>
            </a:r>
            <a:r>
              <a:rPr lang="en-US" sz="5705" b="1">
                <a:solidFill>
                  <a:srgbClr val="FF914D"/>
                </a:solidFill>
                <a:latin typeface="Barlow Condensed Heavy"/>
                <a:ea typeface="Barlow Condensed Heavy"/>
                <a:cs typeface="Barlow Condensed Heavy"/>
                <a:sym typeface="Barlow Condensed Heavy"/>
              </a:rPr>
              <a:t> ON HIM IN WHOM THEY HAVE NOT </a:t>
            </a:r>
            <a:r>
              <a:rPr lang="en-US" sz="5705" b="1">
                <a:solidFill>
                  <a:srgbClr val="FFFFFF"/>
                </a:solidFill>
                <a:latin typeface="Barlow Condensed Heavy"/>
                <a:ea typeface="Barlow Condensed Heavy"/>
                <a:cs typeface="Barlow Condensed Heavy"/>
                <a:sym typeface="Barlow Condensed Heavy"/>
              </a:rPr>
              <a:t>BELIEVED</a:t>
            </a:r>
            <a:r>
              <a:rPr lang="en-US" sz="5705" b="1">
                <a:solidFill>
                  <a:srgbClr val="FF914D"/>
                </a:solidFill>
                <a:latin typeface="Barlow Condensed Heavy"/>
                <a:ea typeface="Barlow Condensed Heavy"/>
                <a:cs typeface="Barlow Condensed Heavy"/>
                <a:sym typeface="Barlow Condensed Heavy"/>
              </a:rPr>
              <a:t>? AND HOW SHALL THEY </a:t>
            </a:r>
            <a:r>
              <a:rPr lang="en-US" sz="5705" b="1">
                <a:solidFill>
                  <a:srgbClr val="FFFFFF"/>
                </a:solidFill>
                <a:latin typeface="Barlow Condensed Heavy"/>
                <a:ea typeface="Barlow Condensed Heavy"/>
                <a:cs typeface="Barlow Condensed Heavy"/>
                <a:sym typeface="Barlow Condensed Heavy"/>
              </a:rPr>
              <a:t>BELIEVE</a:t>
            </a:r>
            <a:r>
              <a:rPr lang="en-US" sz="5705" b="1">
                <a:solidFill>
                  <a:srgbClr val="FF914D"/>
                </a:solidFill>
                <a:latin typeface="Barlow Condensed Heavy"/>
                <a:ea typeface="Barlow Condensed Heavy"/>
                <a:cs typeface="Barlow Condensed Heavy"/>
                <a:sym typeface="Barlow Condensed Heavy"/>
              </a:rPr>
              <a:t> IN HIM OF WHOM THEY HAVE NOT </a:t>
            </a:r>
            <a:r>
              <a:rPr lang="en-US" sz="5705" b="1">
                <a:solidFill>
                  <a:srgbClr val="FFFFFF"/>
                </a:solidFill>
                <a:latin typeface="Barlow Condensed Heavy"/>
                <a:ea typeface="Barlow Condensed Heavy"/>
                <a:cs typeface="Barlow Condensed Heavy"/>
                <a:sym typeface="Barlow Condensed Heavy"/>
              </a:rPr>
              <a:t>HEARD</a:t>
            </a:r>
            <a:r>
              <a:rPr lang="en-US" sz="5705" b="1">
                <a:solidFill>
                  <a:srgbClr val="FF914D"/>
                </a:solidFill>
                <a:latin typeface="Barlow Condensed Heavy"/>
                <a:ea typeface="Barlow Condensed Heavy"/>
                <a:cs typeface="Barlow Condensed Heavy"/>
                <a:sym typeface="Barlow Condensed Heavy"/>
              </a:rPr>
              <a:t>? AND HOW SHALL THEY </a:t>
            </a:r>
            <a:r>
              <a:rPr lang="en-US" sz="5705" b="1">
                <a:solidFill>
                  <a:srgbClr val="FFFFFF"/>
                </a:solidFill>
                <a:latin typeface="Barlow Condensed Heavy"/>
                <a:ea typeface="Barlow Condensed Heavy"/>
                <a:cs typeface="Barlow Condensed Heavy"/>
                <a:sym typeface="Barlow Condensed Heavy"/>
              </a:rPr>
              <a:t>HEAR</a:t>
            </a:r>
            <a:r>
              <a:rPr lang="en-US" sz="5705" b="1">
                <a:solidFill>
                  <a:srgbClr val="FF914D"/>
                </a:solidFill>
                <a:latin typeface="Barlow Condensed Heavy"/>
                <a:ea typeface="Barlow Condensed Heavy"/>
                <a:cs typeface="Barlow Condensed Heavy"/>
                <a:sym typeface="Barlow Condensed Heavy"/>
              </a:rPr>
              <a:t> WITHOUT A PREACHER? </a:t>
            </a:r>
          </a:p>
          <a:p>
            <a:pPr algn="l">
              <a:lnSpc>
                <a:spcPts val="4792"/>
              </a:lnSpc>
            </a:pPr>
            <a:r>
              <a:rPr lang="en-US" sz="5705" b="1">
                <a:solidFill>
                  <a:srgbClr val="FF914D"/>
                </a:solidFill>
                <a:latin typeface="Barlow Condensed Heavy"/>
                <a:ea typeface="Barlow Condensed Heavy"/>
                <a:cs typeface="Barlow Condensed Heavy"/>
                <a:sym typeface="Barlow Condensed Heavy"/>
              </a:rPr>
              <a:t>- ROMANS 10:14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sp>
        <p:nvSpPr>
          <p:cNvPr id="2" name="TextBox 2"/>
          <p:cNvSpPr txBox="1"/>
          <p:nvPr/>
        </p:nvSpPr>
        <p:spPr>
          <a:xfrm>
            <a:off x="1028700" y="8618720"/>
            <a:ext cx="16230600" cy="642223"/>
          </a:xfrm>
          <a:prstGeom prst="rect">
            <a:avLst/>
          </a:prstGeom>
        </p:spPr>
        <p:txBody>
          <a:bodyPr lIns="0" tIns="0" rIns="0" bIns="0" rtlCol="0" anchor="t">
            <a:spAutoFit/>
          </a:bodyPr>
          <a:lstStyle/>
          <a:p>
            <a:pPr algn="l">
              <a:lnSpc>
                <a:spcPts val="4624"/>
              </a:lnSpc>
            </a:pPr>
            <a:r>
              <a:rPr lang="en-US" sz="5505" b="1">
                <a:solidFill>
                  <a:srgbClr val="FFFFFF"/>
                </a:solidFill>
                <a:latin typeface="Barlow Condensed Heavy"/>
                <a:ea typeface="Barlow Condensed Heavy"/>
                <a:cs typeface="Barlow Condensed Heavy"/>
                <a:sym typeface="Barlow Condensed Heavy"/>
              </a:rPr>
              <a:t>WHEN WE GUIDE THEM WITH CARE &amp; ASK THE RIGHT QUESTIONS</a:t>
            </a:r>
          </a:p>
        </p:txBody>
      </p:sp>
      <p:sp>
        <p:nvSpPr>
          <p:cNvPr id="3" name="TextBox 3"/>
          <p:cNvSpPr txBox="1"/>
          <p:nvPr/>
        </p:nvSpPr>
        <p:spPr>
          <a:xfrm>
            <a:off x="1028700" y="1266190"/>
            <a:ext cx="16080494" cy="7317209"/>
          </a:xfrm>
          <a:prstGeom prst="rect">
            <a:avLst/>
          </a:prstGeom>
        </p:spPr>
        <p:txBody>
          <a:bodyPr lIns="0" tIns="0" rIns="0" bIns="0" rtlCol="0" anchor="t">
            <a:spAutoFit/>
          </a:bodyPr>
          <a:lstStyle/>
          <a:p>
            <a:pPr algn="l">
              <a:lnSpc>
                <a:spcPts val="14036"/>
              </a:lnSpc>
            </a:pPr>
            <a:r>
              <a:rPr lang="en-US" sz="16710" b="1">
                <a:solidFill>
                  <a:srgbClr val="004AAD"/>
                </a:solidFill>
                <a:latin typeface="Barlow Condensed Bold"/>
                <a:ea typeface="Barlow Condensed Bold"/>
                <a:cs typeface="Barlow Condensed Bold"/>
                <a:sym typeface="Barlow Condensed Bold"/>
              </a:rPr>
              <a:t>EVERY CHILD CAN UNDERSTAND AND RESPOND TO THE GOSPEL</a:t>
            </a:r>
          </a:p>
        </p:txBody>
      </p:sp>
      <p:sp>
        <p:nvSpPr>
          <p:cNvPr id="4" name="Freeform 4"/>
          <p:cNvSpPr/>
          <p:nvPr/>
        </p:nvSpPr>
        <p:spPr>
          <a:xfrm>
            <a:off x="13902129" y="1284939"/>
            <a:ext cx="4385871" cy="7298460"/>
          </a:xfrm>
          <a:custGeom>
            <a:avLst/>
            <a:gdLst/>
            <a:ahLst/>
            <a:cxnLst/>
            <a:rect l="l" t="t" r="r" b="b"/>
            <a:pathLst>
              <a:path w="4385871" h="7298460">
                <a:moveTo>
                  <a:pt x="0" y="0"/>
                </a:moveTo>
                <a:lnTo>
                  <a:pt x="4385871" y="0"/>
                </a:lnTo>
                <a:lnTo>
                  <a:pt x="4385871" y="7298460"/>
                </a:lnTo>
                <a:lnTo>
                  <a:pt x="0" y="7298460"/>
                </a:lnTo>
                <a:lnTo>
                  <a:pt x="0" y="0"/>
                </a:lnTo>
                <a:close/>
              </a:path>
            </a:pathLst>
          </a:custGeom>
          <a:blipFill>
            <a:blip r:embed="rId3"/>
            <a:stretch>
              <a:fillRect l="-3042" r="-3042"/>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1054983"/>
            <a:ext cx="12294383" cy="4667784"/>
          </a:xfrm>
          <a:prstGeom prst="rect">
            <a:avLst/>
          </a:prstGeom>
        </p:spPr>
        <p:txBody>
          <a:bodyPr lIns="0" tIns="0" rIns="0" bIns="0" rtlCol="0" anchor="t">
            <a:spAutoFit/>
          </a:bodyPr>
          <a:lstStyle/>
          <a:p>
            <a:pPr algn="l">
              <a:lnSpc>
                <a:spcPts val="11823"/>
              </a:lnSpc>
            </a:pPr>
            <a:r>
              <a:rPr lang="en-US" sz="14075" b="1">
                <a:solidFill>
                  <a:srgbClr val="FF914D"/>
                </a:solidFill>
                <a:latin typeface="Barlow Condensed Heavy"/>
                <a:ea typeface="Barlow Condensed Heavy"/>
                <a:cs typeface="Barlow Condensed Heavy"/>
                <a:sym typeface="Barlow Condensed Heavy"/>
              </a:rPr>
              <a:t>WHAT EVANGELISM FOR KIDS IS </a:t>
            </a:r>
            <a:r>
              <a:rPr lang="en-US" sz="14075" b="1">
                <a:solidFill>
                  <a:srgbClr val="FFFFFF"/>
                </a:solidFill>
                <a:latin typeface="Barlow Condensed Heavy"/>
                <a:ea typeface="Barlow Condensed Heavy"/>
                <a:cs typeface="Barlow Condensed Heavy"/>
                <a:sym typeface="Barlow Condensed Heavy"/>
              </a:rPr>
              <a:t>NOT</a:t>
            </a:r>
          </a:p>
        </p:txBody>
      </p:sp>
      <p:sp>
        <p:nvSpPr>
          <p:cNvPr id="3" name="Freeform 3"/>
          <p:cNvSpPr/>
          <p:nvPr/>
        </p:nvSpPr>
        <p:spPr>
          <a:xfrm>
            <a:off x="11292699" y="3370396"/>
            <a:ext cx="6995301" cy="6916604"/>
          </a:xfrm>
          <a:custGeom>
            <a:avLst/>
            <a:gdLst/>
            <a:ahLst/>
            <a:cxnLst/>
            <a:rect l="l" t="t" r="r" b="b"/>
            <a:pathLst>
              <a:path w="6995301" h="6916604">
                <a:moveTo>
                  <a:pt x="0" y="0"/>
                </a:moveTo>
                <a:lnTo>
                  <a:pt x="6995301" y="0"/>
                </a:lnTo>
                <a:lnTo>
                  <a:pt x="6995301" y="6916604"/>
                </a:lnTo>
                <a:lnTo>
                  <a:pt x="0" y="6916604"/>
                </a:lnTo>
                <a:lnTo>
                  <a:pt x="0" y="0"/>
                </a:lnTo>
                <a:close/>
              </a:path>
            </a:pathLst>
          </a:custGeom>
          <a:blipFill>
            <a:blip r:embed="rId2"/>
            <a:stretch>
              <a:fillRect/>
            </a:stretch>
          </a:blipFill>
        </p:spPr>
      </p:sp>
      <p:sp>
        <p:nvSpPr>
          <p:cNvPr id="4" name="TextBox 4"/>
          <p:cNvSpPr txBox="1"/>
          <p:nvPr/>
        </p:nvSpPr>
        <p:spPr>
          <a:xfrm>
            <a:off x="1028700" y="5718141"/>
            <a:ext cx="7255310" cy="1589117"/>
          </a:xfrm>
          <a:prstGeom prst="rect">
            <a:avLst/>
          </a:prstGeom>
        </p:spPr>
        <p:txBody>
          <a:bodyPr lIns="0" tIns="0" rIns="0" bIns="0" rtlCol="0" anchor="t">
            <a:spAutoFit/>
          </a:bodyPr>
          <a:lstStyle/>
          <a:p>
            <a:pPr marL="1253343" lvl="1" indent="-626672" algn="l">
              <a:lnSpc>
                <a:spcPts val="6153"/>
              </a:lnSpc>
              <a:buFont typeface="Arial"/>
              <a:buChar char="•"/>
            </a:pPr>
            <a:r>
              <a:rPr lang="en-US" sz="5805" b="1">
                <a:solidFill>
                  <a:srgbClr val="FFFFFF"/>
                </a:solidFill>
                <a:latin typeface="Barlow Condensed Heavy"/>
                <a:ea typeface="Barlow Condensed Heavy"/>
                <a:cs typeface="Barlow Condensed Heavy"/>
                <a:sym typeface="Barlow Condensed Heavy"/>
              </a:rPr>
              <a:t>NOT PRESSURE</a:t>
            </a:r>
          </a:p>
          <a:p>
            <a:pPr marL="1253343" lvl="1" indent="-626672" algn="l">
              <a:lnSpc>
                <a:spcPts val="6153"/>
              </a:lnSpc>
              <a:buFont typeface="Arial"/>
              <a:buChar char="•"/>
            </a:pPr>
            <a:r>
              <a:rPr lang="en-US" sz="5805" b="1">
                <a:solidFill>
                  <a:srgbClr val="FFFFFF"/>
                </a:solidFill>
                <a:latin typeface="Barlow Condensed Heavy"/>
                <a:ea typeface="Barlow Condensed Heavy"/>
                <a:cs typeface="Barlow Condensed Heavy"/>
                <a:sym typeface="Barlow Condensed Heavy"/>
              </a:rPr>
              <a:t>NOT MANIPULATION</a:t>
            </a:r>
          </a:p>
        </p:txBody>
      </p:sp>
      <p:sp>
        <p:nvSpPr>
          <p:cNvPr id="5" name="TextBox 5"/>
          <p:cNvSpPr txBox="1"/>
          <p:nvPr/>
        </p:nvSpPr>
        <p:spPr>
          <a:xfrm>
            <a:off x="1028700" y="7302631"/>
            <a:ext cx="8957374" cy="1589117"/>
          </a:xfrm>
          <a:prstGeom prst="rect">
            <a:avLst/>
          </a:prstGeom>
        </p:spPr>
        <p:txBody>
          <a:bodyPr lIns="0" tIns="0" rIns="0" bIns="0" rtlCol="0" anchor="t">
            <a:spAutoFit/>
          </a:bodyPr>
          <a:lstStyle/>
          <a:p>
            <a:pPr marL="1253343" lvl="1" indent="-626672" algn="l">
              <a:lnSpc>
                <a:spcPts val="6153"/>
              </a:lnSpc>
              <a:buFont typeface="Arial"/>
              <a:buChar char="•"/>
            </a:pPr>
            <a:r>
              <a:rPr lang="en-US" sz="5805" b="1">
                <a:solidFill>
                  <a:srgbClr val="FFFFFF"/>
                </a:solidFill>
                <a:latin typeface="Barlow Condensed Heavy"/>
                <a:ea typeface="Barlow Condensed Heavy"/>
                <a:cs typeface="Barlow Condensed Heavy"/>
                <a:sym typeface="Barlow Condensed Heavy"/>
              </a:rPr>
              <a:t>NOT RUSHING DECISIONS</a:t>
            </a:r>
          </a:p>
          <a:p>
            <a:pPr marL="1253343" lvl="1" indent="-626672" algn="l">
              <a:lnSpc>
                <a:spcPts val="6153"/>
              </a:lnSpc>
              <a:buFont typeface="Arial"/>
              <a:buChar char="•"/>
            </a:pPr>
            <a:r>
              <a:rPr lang="en-US" sz="5805" b="1">
                <a:solidFill>
                  <a:srgbClr val="FFFFFF"/>
                </a:solidFill>
                <a:latin typeface="Barlow Condensed Heavy"/>
                <a:ea typeface="Barlow Condensed Heavy"/>
                <a:cs typeface="Barlow Condensed Heavy"/>
                <a:sym typeface="Barlow Condensed Heavy"/>
              </a:rPr>
              <a:t>NOT ADULT SIZED THEOLOGY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51F"/>
        </a:solidFill>
        <a:effectLst/>
      </p:bgPr>
    </p:bg>
    <p:spTree>
      <p:nvGrpSpPr>
        <p:cNvPr id="1" name=""/>
        <p:cNvGrpSpPr/>
        <p:nvPr/>
      </p:nvGrpSpPr>
      <p:grpSpPr>
        <a:xfrm>
          <a:off x="0" y="0"/>
          <a:ext cx="0" cy="0"/>
          <a:chOff x="0" y="0"/>
          <a:chExt cx="0" cy="0"/>
        </a:xfrm>
      </p:grpSpPr>
      <p:sp>
        <p:nvSpPr>
          <p:cNvPr id="2" name="Freeform 2"/>
          <p:cNvSpPr/>
          <p:nvPr/>
        </p:nvSpPr>
        <p:spPr>
          <a:xfrm>
            <a:off x="4989354" y="-1932724"/>
            <a:ext cx="15889200" cy="11916900"/>
          </a:xfrm>
          <a:custGeom>
            <a:avLst/>
            <a:gdLst/>
            <a:ahLst/>
            <a:cxnLst/>
            <a:rect l="l" t="t" r="r" b="b"/>
            <a:pathLst>
              <a:path w="15889200" h="11916900">
                <a:moveTo>
                  <a:pt x="0" y="0"/>
                </a:moveTo>
                <a:lnTo>
                  <a:pt x="15889200" y="0"/>
                </a:lnTo>
                <a:lnTo>
                  <a:pt x="15889200" y="11916900"/>
                </a:lnTo>
                <a:lnTo>
                  <a:pt x="0" y="11916900"/>
                </a:lnTo>
                <a:lnTo>
                  <a:pt x="0" y="0"/>
                </a:lnTo>
                <a:close/>
              </a:path>
            </a:pathLst>
          </a:custGeom>
          <a:blipFill>
            <a:blip r:embed="rId3"/>
            <a:stretch>
              <a:fillRect/>
            </a:stretch>
          </a:blipFill>
        </p:spPr>
      </p:sp>
      <p:sp>
        <p:nvSpPr>
          <p:cNvPr id="3" name="TextBox 3"/>
          <p:cNvSpPr txBox="1"/>
          <p:nvPr/>
        </p:nvSpPr>
        <p:spPr>
          <a:xfrm>
            <a:off x="1028700" y="1098439"/>
            <a:ext cx="9920021" cy="2454915"/>
          </a:xfrm>
          <a:prstGeom prst="rect">
            <a:avLst/>
          </a:prstGeom>
        </p:spPr>
        <p:txBody>
          <a:bodyPr lIns="0" tIns="0" rIns="0" bIns="0" rtlCol="0" anchor="t">
            <a:spAutoFit/>
          </a:bodyPr>
          <a:lstStyle/>
          <a:p>
            <a:pPr algn="l">
              <a:lnSpc>
                <a:spcPts val="9177"/>
              </a:lnSpc>
            </a:pPr>
            <a:r>
              <a:rPr lang="en-US" sz="10925" b="1">
                <a:solidFill>
                  <a:srgbClr val="004AAD"/>
                </a:solidFill>
                <a:latin typeface="Barlow Condensed Heavy"/>
                <a:ea typeface="Barlow Condensed Heavy"/>
                <a:cs typeface="Barlow Condensed Heavy"/>
                <a:sym typeface="Barlow Condensed Heavy"/>
              </a:rPr>
              <a:t>WHAT EVANGELISM FOR KIDS</a:t>
            </a:r>
            <a:r>
              <a:rPr lang="en-US" sz="10925" b="1">
                <a:solidFill>
                  <a:srgbClr val="FF914D"/>
                </a:solidFill>
                <a:latin typeface="Barlow Condensed Heavy"/>
                <a:ea typeface="Barlow Condensed Heavy"/>
                <a:cs typeface="Barlow Condensed Heavy"/>
                <a:sym typeface="Barlow Condensed Heavy"/>
              </a:rPr>
              <a:t> </a:t>
            </a:r>
            <a:r>
              <a:rPr lang="en-US" sz="10925" b="1">
                <a:solidFill>
                  <a:srgbClr val="FFFFFF"/>
                </a:solidFill>
                <a:latin typeface="Barlow Condensed Heavy"/>
                <a:ea typeface="Barlow Condensed Heavy"/>
                <a:cs typeface="Barlow Condensed Heavy"/>
                <a:sym typeface="Barlow Condensed Heavy"/>
              </a:rPr>
              <a:t>IS</a:t>
            </a:r>
          </a:p>
        </p:txBody>
      </p:sp>
      <p:sp>
        <p:nvSpPr>
          <p:cNvPr id="4" name="TextBox 4"/>
          <p:cNvSpPr txBox="1"/>
          <p:nvPr/>
        </p:nvSpPr>
        <p:spPr>
          <a:xfrm>
            <a:off x="422259" y="4029294"/>
            <a:ext cx="16230600" cy="4289318"/>
          </a:xfrm>
          <a:prstGeom prst="rect">
            <a:avLst/>
          </a:prstGeom>
        </p:spPr>
        <p:txBody>
          <a:bodyPr lIns="0" tIns="0" rIns="0" bIns="0" rtlCol="0" anchor="t">
            <a:spAutoFit/>
          </a:bodyPr>
          <a:lstStyle/>
          <a:p>
            <a:pPr marL="1253343" lvl="1" indent="-626672" algn="l">
              <a:lnSpc>
                <a:spcPts val="6792"/>
              </a:lnSpc>
              <a:buFont typeface="Arial"/>
              <a:buChar char="•"/>
            </a:pPr>
            <a:r>
              <a:rPr lang="en-US" sz="5805" b="1">
                <a:solidFill>
                  <a:srgbClr val="FFFFFF"/>
                </a:solidFill>
                <a:latin typeface="Barlow Condensed Bold"/>
                <a:ea typeface="Barlow Condensed Bold"/>
                <a:cs typeface="Barlow Condensed Bold"/>
                <a:sym typeface="Barlow Condensed Bold"/>
              </a:rPr>
              <a:t>ATTENTION GRABBING</a:t>
            </a:r>
          </a:p>
          <a:p>
            <a:pPr marL="1253343" lvl="1" indent="-626672" algn="l">
              <a:lnSpc>
                <a:spcPts val="6792"/>
              </a:lnSpc>
              <a:buFont typeface="Arial"/>
              <a:buChar char="•"/>
            </a:pPr>
            <a:r>
              <a:rPr lang="en-US" sz="5805" b="1">
                <a:solidFill>
                  <a:srgbClr val="FFFFFF"/>
                </a:solidFill>
                <a:latin typeface="Barlow Condensed Bold"/>
                <a:ea typeface="Barlow Condensed Bold"/>
                <a:cs typeface="Barlow Condensed Bold"/>
                <a:sym typeface="Barlow Condensed Bold"/>
              </a:rPr>
              <a:t>CLEAR GOSPEL COMMUNICATION</a:t>
            </a:r>
          </a:p>
          <a:p>
            <a:pPr marL="1253343" lvl="1" indent="-626672" algn="l">
              <a:lnSpc>
                <a:spcPts val="6792"/>
              </a:lnSpc>
              <a:buFont typeface="Arial"/>
              <a:buChar char="•"/>
            </a:pPr>
            <a:r>
              <a:rPr lang="en-US" sz="5805" b="1">
                <a:solidFill>
                  <a:srgbClr val="FFFFFF"/>
                </a:solidFill>
                <a:latin typeface="Barlow Condensed Bold"/>
                <a:ea typeface="Barlow Condensed Bold"/>
                <a:cs typeface="Barlow Condensed Bold"/>
                <a:sym typeface="Barlow Condensed Bold"/>
              </a:rPr>
              <a:t>PATIENT GUIDANCE</a:t>
            </a:r>
          </a:p>
          <a:p>
            <a:pPr marL="1253343" lvl="1" indent="-626672" algn="l">
              <a:lnSpc>
                <a:spcPts val="6792"/>
              </a:lnSpc>
              <a:buFont typeface="Arial"/>
              <a:buChar char="•"/>
            </a:pPr>
            <a:r>
              <a:rPr lang="en-US" sz="5805" b="1">
                <a:solidFill>
                  <a:srgbClr val="FFFFFF"/>
                </a:solidFill>
                <a:latin typeface="Barlow Condensed Bold"/>
                <a:ea typeface="Barlow Condensed Bold"/>
                <a:cs typeface="Barlow Condensed Bold"/>
                <a:sym typeface="Barlow Condensed Bold"/>
              </a:rPr>
              <a:t>LISTENING BEFORE LEADING</a:t>
            </a:r>
          </a:p>
          <a:p>
            <a:pPr marL="1253343" lvl="1" indent="-626672" algn="l">
              <a:lnSpc>
                <a:spcPts val="6792"/>
              </a:lnSpc>
              <a:buFont typeface="Arial"/>
              <a:buChar char="•"/>
            </a:pPr>
            <a:r>
              <a:rPr lang="en-US" sz="5805" b="1">
                <a:solidFill>
                  <a:srgbClr val="FFFFFF"/>
                </a:solidFill>
                <a:latin typeface="Barlow Condensed Bold"/>
                <a:ea typeface="Barlow Condensed Bold"/>
                <a:cs typeface="Barlow Condensed Bold"/>
                <a:sym typeface="Barlow Condensed Bold"/>
              </a:rPr>
              <a:t>TRUSTING THE HOLY SPIRIT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27</Slides>
  <Notes>23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2026 Breakout: Evangelism for Kids</dc:title>
  <cp:revision>2</cp:revision>
  <dcterms:created xsi:type="dcterms:W3CDTF">2006-08-16T00:00:00Z</dcterms:created>
  <dcterms:modified xsi:type="dcterms:W3CDTF">2026-03-25T16:30:48Z</dcterms:modified>
  <dc:identifier>DAHAr5lVJZA</dc:identifier>
</cp:coreProperties>
</file>