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8" r:id="rId3"/>
    <p:sldId id="259" r:id="rId4"/>
    <p:sldId id="274" r:id="rId5"/>
    <p:sldId id="267" r:id="rId6"/>
    <p:sldId id="269" r:id="rId7"/>
    <p:sldId id="270" r:id="rId8"/>
    <p:sldId id="268" r:id="rId9"/>
    <p:sldId id="271" r:id="rId10"/>
    <p:sldId id="272" r:id="rId11"/>
    <p:sldId id="273" r:id="rId12"/>
    <p:sldId id="261" r:id="rId13"/>
    <p:sldId id="257" r:id="rId14"/>
    <p:sldId id="262" r:id="rId15"/>
    <p:sldId id="264" r:id="rId16"/>
    <p:sldId id="263" r:id="rId17"/>
    <p:sldId id="265" r:id="rId18"/>
    <p:sldId id="266" r:id="rId19"/>
  </p:sldIdLst>
  <p:sldSz cx="12192000" cy="6858000"/>
  <p:notesSz cx="6858000" cy="9144000"/>
  <p:embeddedFontLst>
    <p:embeddedFont>
      <p:font typeface="Montserrat" pitchFamily="2" charset="77"/>
      <p:regular r:id="rId20"/>
      <p:bold r:id="rId20"/>
      <p:italic r:id="rId20"/>
      <p:boldItalic r:id="rId21"/>
    </p:embeddedFont>
    <p:embeddedFont>
      <p:font typeface="Montserrat Black" pitchFamily="2" charset="77"/>
      <p:bold r:id="rId21"/>
      <p:italic r:id="rId21"/>
      <p:boldItalic r:id="rId21"/>
    </p:embeddedFont>
    <p:embeddedFont>
      <p:font typeface="Montserrat ExtraBold" pitchFamily="2" charset="77"/>
      <p:bold r:id="rId22"/>
      <p:italic r:id="rId23"/>
      <p:boldItalic r:id="rId24"/>
    </p:embeddedFont>
    <p:embeddedFont>
      <p:font typeface="Montserrat SemiBold" pitchFamily="2" charset="77"/>
      <p:regular r:id="rId25"/>
      <p:bold r:id="rId20"/>
      <p:italic r:id="rId26"/>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2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77CDB-CAF0-C6F3-9635-5C87A1D25673}" v="6" dt="2025-09-26T12:11:15.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6"/>
    <p:restoredTop sz="94694"/>
  </p:normalViewPr>
  <p:slideViewPr>
    <p:cSldViewPr snapToGrid="0">
      <p:cViewPr varScale="1">
        <p:scale>
          <a:sx n="89" d="100"/>
          <a:sy n="89" d="100"/>
        </p:scale>
        <p:origin x="20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F905-4489-FCF5-5B79-CFF5D9E5D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1B0E55-6E15-48A1-36AF-4DFEB89615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F4986-558D-0D4F-5C2D-0C8D5BDAB9AF}"/>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5" name="Footer Placeholder 4">
            <a:extLst>
              <a:ext uri="{FF2B5EF4-FFF2-40B4-BE49-F238E27FC236}">
                <a16:creationId xmlns:a16="http://schemas.microsoft.com/office/drawing/2014/main" id="{4AA6F31A-CFEF-E4D3-7DD4-4C948F413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28169-D96D-5165-EF5E-BBBDF7BF4C38}"/>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396724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9DE5-B152-1207-F5EA-B565A2129E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2CE8BD-E05D-83EE-9519-7DDEDA2FA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7033D-D994-61A1-CD14-3B3FF54FCC5D}"/>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5" name="Footer Placeholder 4">
            <a:extLst>
              <a:ext uri="{FF2B5EF4-FFF2-40B4-BE49-F238E27FC236}">
                <a16:creationId xmlns:a16="http://schemas.microsoft.com/office/drawing/2014/main" id="{9E206CB9-C268-FCD0-AABD-7389D9300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D5C05-CD16-1B84-B700-DDA299922F11}"/>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220598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E98B2-0F82-56D7-8CAF-1496AF4A3B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98D9BF-8229-C86D-65EE-22F30A8F6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9F0DF-FDEB-90C5-0D8B-0A19533CC50A}"/>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5" name="Footer Placeholder 4">
            <a:extLst>
              <a:ext uri="{FF2B5EF4-FFF2-40B4-BE49-F238E27FC236}">
                <a16:creationId xmlns:a16="http://schemas.microsoft.com/office/drawing/2014/main" id="{808E5B3C-0EB2-6F3B-096F-AF1DBF912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33AA5-6B52-F3AD-C460-A0D568C149F9}"/>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23559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F031-BC2B-02B3-CF28-CC0FBEB67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06A7B-56E3-63CA-20B1-DEBB40BCA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B3951-3A69-3847-088A-709CB7752774}"/>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5" name="Footer Placeholder 4">
            <a:extLst>
              <a:ext uri="{FF2B5EF4-FFF2-40B4-BE49-F238E27FC236}">
                <a16:creationId xmlns:a16="http://schemas.microsoft.com/office/drawing/2014/main" id="{E45C0A88-696E-80D5-F830-E3B07DB60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5F07A-7CC9-B384-0822-8ACC3232F840}"/>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124932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7AC0-82B8-AACA-3906-B737A9B9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E26A76-55D1-F824-3E66-33A8E12D0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0C6DB-7B93-60AC-0B1A-E7C61F0F5AB7}"/>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5" name="Footer Placeholder 4">
            <a:extLst>
              <a:ext uri="{FF2B5EF4-FFF2-40B4-BE49-F238E27FC236}">
                <a16:creationId xmlns:a16="http://schemas.microsoft.com/office/drawing/2014/main" id="{C4B19C37-F36A-3348-A31F-5B38A81A6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E8A3D-F044-1D17-10C8-D022B382058E}"/>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261364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5275-E1C0-2469-86E9-5BA2483687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32EBE-C5ED-F29B-FC5D-0A2D8D7E05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76D7B5-6FB5-4595-41B5-EDC767D521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F49880-E1AA-34BF-C1BB-B560B1069191}"/>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6" name="Footer Placeholder 5">
            <a:extLst>
              <a:ext uri="{FF2B5EF4-FFF2-40B4-BE49-F238E27FC236}">
                <a16:creationId xmlns:a16="http://schemas.microsoft.com/office/drawing/2014/main" id="{7B8CB825-3CD4-6380-5F98-D9F78A525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63E0F7-B3B3-7658-11AC-58B110906768}"/>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272714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9A55-6661-5E3E-1BB5-9A0F170794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3EE4E6-B59D-0895-EAAA-F30FA224E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4688D-C46A-5900-542E-9865A1F20E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85CE4-445B-6CC4-647A-9A048217A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FB4590-7138-D76F-755B-C89DE1C73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5C9C0-8EDE-175A-7075-AF5C227205C4}"/>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8" name="Footer Placeholder 7">
            <a:extLst>
              <a:ext uri="{FF2B5EF4-FFF2-40B4-BE49-F238E27FC236}">
                <a16:creationId xmlns:a16="http://schemas.microsoft.com/office/drawing/2014/main" id="{75682377-F041-E530-E8F3-59BD52E622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18D07D-FCCF-F580-F61C-EE49EB12CCAC}"/>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15018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5807-70C1-1E87-1DF2-CA83C18796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4510EF-A0A5-00EA-DEF7-1F3F7854F208}"/>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4" name="Footer Placeholder 3">
            <a:extLst>
              <a:ext uri="{FF2B5EF4-FFF2-40B4-BE49-F238E27FC236}">
                <a16:creationId xmlns:a16="http://schemas.microsoft.com/office/drawing/2014/main" id="{BD6B02CF-6FD5-EBCD-5F42-847C401CF5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7E890A-CA9E-2C0E-1784-9D9D5F6E3C57}"/>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3373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D2418-5B92-F5E0-47F8-4DC39831348F}"/>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3" name="Footer Placeholder 2">
            <a:extLst>
              <a:ext uri="{FF2B5EF4-FFF2-40B4-BE49-F238E27FC236}">
                <a16:creationId xmlns:a16="http://schemas.microsoft.com/office/drawing/2014/main" id="{6BE1772F-20B3-1F06-F222-0CD0CC8D22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C8C272-BC7E-E994-CADF-B845D0E7A346}"/>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1432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C3A8-530E-E8B2-86A8-4A10A3BD6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34B3C-1D1A-03FC-F1F3-59769D048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C8533-8FF4-775F-2A72-2AB3525F8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CFD6C-0718-7842-3020-24A96CAFA776}"/>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6" name="Footer Placeholder 5">
            <a:extLst>
              <a:ext uri="{FF2B5EF4-FFF2-40B4-BE49-F238E27FC236}">
                <a16:creationId xmlns:a16="http://schemas.microsoft.com/office/drawing/2014/main" id="{6F5B2BA4-F2B8-8DFC-E329-856531582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3CD4B-713E-F454-6038-64770F031F11}"/>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307506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2F45-D79C-71CF-EE30-2D24CD046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B32154-E470-A81B-847F-BB3519EC9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3E9456-2E04-DD5E-C5AF-DB49EBC56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7DA2D-3E25-92A6-8FA0-C1D5FD34DF48}"/>
              </a:ext>
            </a:extLst>
          </p:cNvPr>
          <p:cNvSpPr>
            <a:spLocks noGrp="1"/>
          </p:cNvSpPr>
          <p:nvPr>
            <p:ph type="dt" sz="half" idx="10"/>
          </p:nvPr>
        </p:nvSpPr>
        <p:spPr/>
        <p:txBody>
          <a:bodyPr/>
          <a:lstStyle/>
          <a:p>
            <a:fld id="{0F98BA2F-84E7-6E48-A5A0-B53575A6E798}" type="datetimeFigureOut">
              <a:rPr lang="en-US" smtClean="0"/>
              <a:t>10/9/25</a:t>
            </a:fld>
            <a:endParaRPr lang="en-US"/>
          </a:p>
        </p:txBody>
      </p:sp>
      <p:sp>
        <p:nvSpPr>
          <p:cNvPr id="6" name="Footer Placeholder 5">
            <a:extLst>
              <a:ext uri="{FF2B5EF4-FFF2-40B4-BE49-F238E27FC236}">
                <a16:creationId xmlns:a16="http://schemas.microsoft.com/office/drawing/2014/main" id="{B53C2218-93A0-C3A4-A565-7B0428CE2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02C67-3926-DB8E-B107-981C51E54BC9}"/>
              </a:ext>
            </a:extLst>
          </p:cNvPr>
          <p:cNvSpPr>
            <a:spLocks noGrp="1"/>
          </p:cNvSpPr>
          <p:nvPr>
            <p:ph type="sldNum" sz="quarter" idx="12"/>
          </p:nvPr>
        </p:nvSpPr>
        <p:spPr/>
        <p:txBody>
          <a:bodyPr/>
          <a:lstStyle/>
          <a:p>
            <a:fld id="{103FC722-8323-B74C-AD93-3A9D0892BBB3}" type="slidenum">
              <a:rPr lang="en-US" smtClean="0"/>
              <a:t>‹#›</a:t>
            </a:fld>
            <a:endParaRPr lang="en-US"/>
          </a:p>
        </p:txBody>
      </p:sp>
    </p:spTree>
    <p:extLst>
      <p:ext uri="{BB962C8B-B14F-4D97-AF65-F5344CB8AC3E}">
        <p14:creationId xmlns:p14="http://schemas.microsoft.com/office/powerpoint/2010/main" val="181164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0AF6F-ED6E-8E72-15E3-010F113CA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0B3970-9CC7-C145-F9C6-5878E9B4F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94A80-A3BA-5F21-AF2D-719B4EBF6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98BA2F-84E7-6E48-A5A0-B53575A6E798}" type="datetimeFigureOut">
              <a:rPr lang="en-US" smtClean="0"/>
              <a:t>10/9/25</a:t>
            </a:fld>
            <a:endParaRPr lang="en-US"/>
          </a:p>
        </p:txBody>
      </p:sp>
      <p:sp>
        <p:nvSpPr>
          <p:cNvPr id="5" name="Footer Placeholder 4">
            <a:extLst>
              <a:ext uri="{FF2B5EF4-FFF2-40B4-BE49-F238E27FC236}">
                <a16:creationId xmlns:a16="http://schemas.microsoft.com/office/drawing/2014/main" id="{89CBEC4C-D325-5763-0731-2096DE5EE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51F005-0C22-FA05-29EC-211D683AE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3FC722-8323-B74C-AD93-3A9D0892BBB3}" type="slidenum">
              <a:rPr lang="en-US" smtClean="0"/>
              <a:t>‹#›</a:t>
            </a:fld>
            <a:endParaRPr lang="en-US"/>
          </a:p>
        </p:txBody>
      </p:sp>
    </p:spTree>
    <p:extLst>
      <p:ext uri="{BB962C8B-B14F-4D97-AF65-F5344CB8AC3E}">
        <p14:creationId xmlns:p14="http://schemas.microsoft.com/office/powerpoint/2010/main" val="218020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4CCD7-D126-1497-27BF-A729A5A49FCC}"/>
              </a:ext>
            </a:extLst>
          </p:cNvPr>
          <p:cNvSpPr txBox="1"/>
          <p:nvPr/>
        </p:nvSpPr>
        <p:spPr>
          <a:xfrm>
            <a:off x="6747164" y="2473037"/>
            <a:ext cx="5611090" cy="3477875"/>
          </a:xfrm>
          <a:prstGeom prst="rect">
            <a:avLst/>
          </a:prstGeom>
          <a:noFill/>
        </p:spPr>
        <p:txBody>
          <a:bodyPr wrap="square" rtlCol="0">
            <a:spAutoFit/>
          </a:bodyPr>
          <a:lstStyle/>
          <a:p>
            <a:r>
              <a:rPr lang="en-US" sz="8800" b="1" dirty="0">
                <a:solidFill>
                  <a:schemeClr val="bg1"/>
                </a:solidFill>
                <a:latin typeface="Montserrat Black" pitchFamily="2" charset="77"/>
              </a:rPr>
              <a:t>BOLD</a:t>
            </a:r>
          </a:p>
          <a:p>
            <a:r>
              <a:rPr lang="en-US" sz="4000" b="1" dirty="0">
                <a:solidFill>
                  <a:schemeClr val="bg1"/>
                </a:solidFill>
                <a:latin typeface="Montserrat Black" pitchFamily="2" charset="77"/>
              </a:rPr>
              <a:t>ENOUGH TO LOVE YOUR NEIGHBOR</a:t>
            </a:r>
          </a:p>
          <a:p>
            <a:endParaRPr lang="en-US" sz="1400" i="1" dirty="0">
              <a:solidFill>
                <a:schemeClr val="bg1"/>
              </a:solidFill>
              <a:latin typeface="Montserrat" pitchFamily="2" charset="77"/>
            </a:endParaRPr>
          </a:p>
          <a:p>
            <a:r>
              <a:rPr lang="en-US" sz="3200" i="1" dirty="0">
                <a:solidFill>
                  <a:schemeClr val="bg1"/>
                </a:solidFill>
                <a:latin typeface="Montserrat" pitchFamily="2" charset="77"/>
              </a:rPr>
              <a:t>Luke 10:25-29 KJV</a:t>
            </a:r>
          </a:p>
        </p:txBody>
      </p:sp>
      <p:pic>
        <p:nvPicPr>
          <p:cNvPr id="2" name="Picture 1">
            <a:extLst>
              <a:ext uri="{FF2B5EF4-FFF2-40B4-BE49-F238E27FC236}">
                <a16:creationId xmlns:a16="http://schemas.microsoft.com/office/drawing/2014/main" id="{9D15277A-394A-7F91-E7CC-AFADF4F763A2}"/>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2D72F9F-4784-02AE-1593-DA13CD8210D1}"/>
              </a:ext>
            </a:extLst>
          </p:cNvPr>
          <p:cNvPicPr>
            <a:picLocks noChangeAspect="1"/>
          </p:cNvPicPr>
          <p:nvPr/>
        </p:nvPicPr>
        <p:blipFill>
          <a:blip r:embed="rId3"/>
          <a:stretch>
            <a:fillRect/>
          </a:stretch>
        </p:blipFill>
        <p:spPr>
          <a:xfrm>
            <a:off x="-901011" y="0"/>
            <a:ext cx="9423207" cy="6858000"/>
          </a:xfrm>
          <a:prstGeom prst="rect">
            <a:avLst/>
          </a:prstGeom>
        </p:spPr>
      </p:pic>
    </p:spTree>
    <p:extLst>
      <p:ext uri="{BB962C8B-B14F-4D97-AF65-F5344CB8AC3E}">
        <p14:creationId xmlns:p14="http://schemas.microsoft.com/office/powerpoint/2010/main" val="164774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527842-2F94-C1A9-4680-B753E9601A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B88CB9-44E0-24F3-95EB-8103D01C81C1}"/>
              </a:ext>
            </a:extLst>
          </p:cNvPr>
          <p:cNvSpPr txBox="1"/>
          <p:nvPr/>
        </p:nvSpPr>
        <p:spPr>
          <a:xfrm>
            <a:off x="6750132" y="421919"/>
            <a:ext cx="5195455" cy="2400657"/>
          </a:xfrm>
          <a:prstGeom prst="rect">
            <a:avLst/>
          </a:prstGeom>
          <a:noFill/>
        </p:spPr>
        <p:txBody>
          <a:bodyPr wrap="square" rtlCol="0">
            <a:spAutoFit/>
          </a:bodyPr>
          <a:lstStyle/>
          <a:p>
            <a:pPr algn="ctr"/>
            <a:r>
              <a:rPr lang="en-US" sz="5400" b="1" dirty="0">
                <a:solidFill>
                  <a:schemeClr val="bg1"/>
                </a:solidFill>
                <a:latin typeface="Montserrat SemiBold" pitchFamily="2" charset="77"/>
              </a:rPr>
              <a:t>CSI:</a:t>
            </a:r>
          </a:p>
          <a:p>
            <a:pPr algn="ctr"/>
            <a:r>
              <a:rPr lang="en-US" sz="4800" b="1" dirty="0">
                <a:solidFill>
                  <a:schemeClr val="bg1"/>
                </a:solidFill>
                <a:latin typeface="Montserrat SemiBold" pitchFamily="2" charset="77"/>
              </a:rPr>
              <a:t>CRIME SCENE INVESTIGATION</a:t>
            </a:r>
          </a:p>
        </p:txBody>
      </p:sp>
      <p:pic>
        <p:nvPicPr>
          <p:cNvPr id="5" name="Picture 4">
            <a:extLst>
              <a:ext uri="{FF2B5EF4-FFF2-40B4-BE49-F238E27FC236}">
                <a16:creationId xmlns:a16="http://schemas.microsoft.com/office/drawing/2014/main" id="{0178CE4E-2E10-F498-B5C5-9442E2207767}"/>
              </a:ext>
            </a:extLst>
          </p:cNvPr>
          <p:cNvPicPr>
            <a:picLocks noChangeAspect="1"/>
          </p:cNvPicPr>
          <p:nvPr/>
        </p:nvPicPr>
        <p:blipFill>
          <a:blip r:embed="rId2"/>
          <a:stretch>
            <a:fillRect/>
          </a:stretch>
        </p:blipFill>
        <p:spPr>
          <a:xfrm>
            <a:off x="0" y="0"/>
            <a:ext cx="7366333" cy="6858000"/>
          </a:xfrm>
          <a:prstGeom prst="rect">
            <a:avLst/>
          </a:prstGeom>
        </p:spPr>
      </p:pic>
      <p:sp>
        <p:nvSpPr>
          <p:cNvPr id="4" name="TextBox 3">
            <a:extLst>
              <a:ext uri="{FF2B5EF4-FFF2-40B4-BE49-F238E27FC236}">
                <a16:creationId xmlns:a16="http://schemas.microsoft.com/office/drawing/2014/main" id="{67A2D7D8-56E0-1C0C-F23A-F5BB6C7C5C8E}"/>
              </a:ext>
            </a:extLst>
          </p:cNvPr>
          <p:cNvSpPr txBox="1"/>
          <p:nvPr/>
        </p:nvSpPr>
        <p:spPr>
          <a:xfrm>
            <a:off x="7730490" y="3118765"/>
            <a:ext cx="4215097" cy="2862322"/>
          </a:xfrm>
          <a:prstGeom prst="rect">
            <a:avLst/>
          </a:prstGeom>
          <a:noFill/>
        </p:spPr>
        <p:txBody>
          <a:bodyPr wrap="square">
            <a:spAutoFit/>
          </a:bodyPr>
          <a:lstStyle/>
          <a:p>
            <a:pPr marL="742950" indent="-742950">
              <a:buAutoNum type="arabicPeriod"/>
            </a:pPr>
            <a:r>
              <a:rPr lang="en-US" sz="3600" b="1" dirty="0">
                <a:solidFill>
                  <a:schemeClr val="bg1"/>
                </a:solidFill>
                <a:latin typeface="Montserrat ExtraBold" pitchFamily="2" charset="77"/>
              </a:rPr>
              <a:t>Victim</a:t>
            </a:r>
          </a:p>
          <a:p>
            <a:pPr marL="742950" indent="-742950">
              <a:buAutoNum type="arabicPeriod"/>
            </a:pPr>
            <a:r>
              <a:rPr lang="en-US" sz="3600" b="1" dirty="0">
                <a:solidFill>
                  <a:schemeClr val="bg1"/>
                </a:solidFill>
                <a:latin typeface="Montserrat ExtraBold" pitchFamily="2" charset="77"/>
              </a:rPr>
              <a:t>Lawyer</a:t>
            </a:r>
          </a:p>
          <a:p>
            <a:pPr marL="742950" indent="-742950">
              <a:buAutoNum type="arabicPeriod"/>
            </a:pPr>
            <a:r>
              <a:rPr lang="en-US" sz="3600" b="1" dirty="0">
                <a:solidFill>
                  <a:schemeClr val="bg1"/>
                </a:solidFill>
                <a:latin typeface="Montserrat ExtraBold" pitchFamily="2" charset="77"/>
              </a:rPr>
              <a:t>Evidence</a:t>
            </a:r>
          </a:p>
          <a:p>
            <a:pPr marL="742950" indent="-742950">
              <a:buAutoNum type="arabicPeriod"/>
            </a:pPr>
            <a:r>
              <a:rPr lang="en-US" sz="3600" b="1" dirty="0">
                <a:solidFill>
                  <a:schemeClr val="bg1"/>
                </a:solidFill>
                <a:latin typeface="Montserrat ExtraBold" pitchFamily="2" charset="77"/>
              </a:rPr>
              <a:t>Location</a:t>
            </a:r>
          </a:p>
          <a:p>
            <a:pPr marL="742950" indent="-742950">
              <a:buAutoNum type="arabicPeriod"/>
            </a:pPr>
            <a:r>
              <a:rPr lang="en-US" sz="3600" b="1" dirty="0">
                <a:solidFill>
                  <a:srgbClr val="FAA22C"/>
                </a:solidFill>
                <a:latin typeface="Montserrat ExtraBold" pitchFamily="2" charset="77"/>
              </a:rPr>
              <a:t>Witnesses</a:t>
            </a:r>
          </a:p>
        </p:txBody>
      </p:sp>
      <p:pic>
        <p:nvPicPr>
          <p:cNvPr id="11" name="Picture 10">
            <a:extLst>
              <a:ext uri="{FF2B5EF4-FFF2-40B4-BE49-F238E27FC236}">
                <a16:creationId xmlns:a16="http://schemas.microsoft.com/office/drawing/2014/main" id="{94F5BF6C-BDCA-A496-E719-E6A6FAE7C6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1" b="89941" l="4375" r="94948">
                        <a14:foregroundMark x1="4115" y1="42959" x2="4740" y2="57041"/>
                        <a14:foregroundMark x1="4740" y1="57041" x2="10156" y2="49586"/>
                        <a14:foregroundMark x1="10156" y1="49586" x2="4427" y2="42249"/>
                        <a14:foregroundMark x1="89792" y1="42840" x2="95417" y2="49586"/>
                        <a14:foregroundMark x1="95417" y1="49586" x2="89792" y2="55858"/>
                        <a14:foregroundMark x1="89792" y1="55858" x2="94792" y2="47101"/>
                        <a14:foregroundMark x1="94792" y1="47101" x2="94948" y2="45089"/>
                        <a14:backgroundMark x1="3542" y1="42367" x2="4323" y2="41657"/>
                        <a14:backgroundMark x1="3802" y1="43077" x2="4323" y2="39527"/>
                      </a14:backgroundRemoval>
                    </a14:imgEffect>
                  </a14:imgLayer>
                </a14:imgProps>
              </a:ext>
            </a:extLst>
          </a:blip>
          <a:stretch>
            <a:fillRect/>
          </a:stretch>
        </p:blipFill>
        <p:spPr>
          <a:xfrm rot="20500215">
            <a:off x="-529262" y="2975212"/>
            <a:ext cx="8424854" cy="3703425"/>
          </a:xfrm>
          <a:prstGeom prst="rect">
            <a:avLst/>
          </a:prstGeom>
        </p:spPr>
      </p:pic>
    </p:spTree>
    <p:extLst>
      <p:ext uri="{BB962C8B-B14F-4D97-AF65-F5344CB8AC3E}">
        <p14:creationId xmlns:p14="http://schemas.microsoft.com/office/powerpoint/2010/main" val="132487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59A7147-8FFB-0CDA-D111-04764A5A17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DBCAABF-B690-3AB0-A228-8ACEFC682D35}"/>
              </a:ext>
            </a:extLst>
          </p:cNvPr>
          <p:cNvSpPr txBox="1"/>
          <p:nvPr/>
        </p:nvSpPr>
        <p:spPr>
          <a:xfrm>
            <a:off x="6750132" y="421919"/>
            <a:ext cx="5195455" cy="2400657"/>
          </a:xfrm>
          <a:prstGeom prst="rect">
            <a:avLst/>
          </a:prstGeom>
          <a:noFill/>
        </p:spPr>
        <p:txBody>
          <a:bodyPr wrap="square" rtlCol="0">
            <a:spAutoFit/>
          </a:bodyPr>
          <a:lstStyle/>
          <a:p>
            <a:pPr algn="ctr"/>
            <a:r>
              <a:rPr lang="en-US" sz="5400" b="1" dirty="0">
                <a:solidFill>
                  <a:schemeClr val="bg1"/>
                </a:solidFill>
                <a:latin typeface="Montserrat SemiBold" pitchFamily="2" charset="77"/>
              </a:rPr>
              <a:t>CSI:</a:t>
            </a:r>
          </a:p>
          <a:p>
            <a:pPr algn="ctr"/>
            <a:r>
              <a:rPr lang="en-US" sz="4800" b="1" dirty="0">
                <a:solidFill>
                  <a:schemeClr val="bg1"/>
                </a:solidFill>
                <a:latin typeface="Montserrat SemiBold" pitchFamily="2" charset="77"/>
              </a:rPr>
              <a:t>CRIME SCENE INVESTIGATION</a:t>
            </a:r>
          </a:p>
        </p:txBody>
      </p:sp>
      <p:pic>
        <p:nvPicPr>
          <p:cNvPr id="5" name="Picture 4">
            <a:extLst>
              <a:ext uri="{FF2B5EF4-FFF2-40B4-BE49-F238E27FC236}">
                <a16:creationId xmlns:a16="http://schemas.microsoft.com/office/drawing/2014/main" id="{9035B53A-4463-3F9F-B03B-F93B9635FEA3}"/>
              </a:ext>
            </a:extLst>
          </p:cNvPr>
          <p:cNvPicPr>
            <a:picLocks noChangeAspect="1"/>
          </p:cNvPicPr>
          <p:nvPr/>
        </p:nvPicPr>
        <p:blipFill>
          <a:blip r:embed="rId2"/>
          <a:stretch>
            <a:fillRect/>
          </a:stretch>
        </p:blipFill>
        <p:spPr>
          <a:xfrm>
            <a:off x="0" y="0"/>
            <a:ext cx="7366333" cy="6858000"/>
          </a:xfrm>
          <a:prstGeom prst="rect">
            <a:avLst/>
          </a:prstGeom>
        </p:spPr>
      </p:pic>
      <p:sp>
        <p:nvSpPr>
          <p:cNvPr id="4" name="TextBox 3">
            <a:extLst>
              <a:ext uri="{FF2B5EF4-FFF2-40B4-BE49-F238E27FC236}">
                <a16:creationId xmlns:a16="http://schemas.microsoft.com/office/drawing/2014/main" id="{806618A6-0D4D-8F48-1BF2-7D7432F027CA}"/>
              </a:ext>
            </a:extLst>
          </p:cNvPr>
          <p:cNvSpPr txBox="1"/>
          <p:nvPr/>
        </p:nvSpPr>
        <p:spPr>
          <a:xfrm>
            <a:off x="7730490" y="3118765"/>
            <a:ext cx="4215097" cy="3416320"/>
          </a:xfrm>
          <a:prstGeom prst="rect">
            <a:avLst/>
          </a:prstGeom>
          <a:noFill/>
        </p:spPr>
        <p:txBody>
          <a:bodyPr wrap="square">
            <a:spAutoFit/>
          </a:bodyPr>
          <a:lstStyle/>
          <a:p>
            <a:pPr marL="742950" indent="-742950">
              <a:buAutoNum type="arabicPeriod"/>
            </a:pPr>
            <a:r>
              <a:rPr lang="en-US" sz="3600" b="1" dirty="0">
                <a:solidFill>
                  <a:schemeClr val="bg1"/>
                </a:solidFill>
                <a:latin typeface="Montserrat ExtraBold" pitchFamily="2" charset="77"/>
              </a:rPr>
              <a:t>Victim</a:t>
            </a:r>
          </a:p>
          <a:p>
            <a:pPr marL="742950" indent="-742950">
              <a:buAutoNum type="arabicPeriod"/>
            </a:pPr>
            <a:r>
              <a:rPr lang="en-US" sz="3600" b="1" dirty="0">
                <a:solidFill>
                  <a:schemeClr val="bg1"/>
                </a:solidFill>
                <a:latin typeface="Montserrat ExtraBold" pitchFamily="2" charset="77"/>
              </a:rPr>
              <a:t>Lawyer</a:t>
            </a:r>
          </a:p>
          <a:p>
            <a:pPr marL="742950" indent="-742950">
              <a:buAutoNum type="arabicPeriod"/>
            </a:pPr>
            <a:r>
              <a:rPr lang="en-US" sz="3600" b="1" dirty="0">
                <a:solidFill>
                  <a:schemeClr val="bg1"/>
                </a:solidFill>
                <a:latin typeface="Montserrat ExtraBold" pitchFamily="2" charset="77"/>
              </a:rPr>
              <a:t>Evidence</a:t>
            </a:r>
          </a:p>
          <a:p>
            <a:pPr marL="742950" indent="-742950">
              <a:buAutoNum type="arabicPeriod"/>
            </a:pPr>
            <a:r>
              <a:rPr lang="en-US" sz="3600" b="1" dirty="0">
                <a:solidFill>
                  <a:schemeClr val="bg1"/>
                </a:solidFill>
                <a:latin typeface="Montserrat ExtraBold" pitchFamily="2" charset="77"/>
              </a:rPr>
              <a:t>Location</a:t>
            </a:r>
          </a:p>
          <a:p>
            <a:pPr marL="742950" indent="-742950">
              <a:buAutoNum type="arabicPeriod"/>
            </a:pPr>
            <a:r>
              <a:rPr lang="en-US" sz="3600" b="1" dirty="0">
                <a:solidFill>
                  <a:schemeClr val="bg1"/>
                </a:solidFill>
                <a:latin typeface="Montserrat ExtraBold" pitchFamily="2" charset="77"/>
              </a:rPr>
              <a:t>Witnesses</a:t>
            </a:r>
          </a:p>
          <a:p>
            <a:pPr marL="742950" indent="-742950">
              <a:buAutoNum type="arabicPeriod"/>
            </a:pPr>
            <a:r>
              <a:rPr lang="en-US" sz="3600" b="1" dirty="0">
                <a:solidFill>
                  <a:srgbClr val="FAA22C"/>
                </a:solidFill>
                <a:latin typeface="Montserrat ExtraBold" pitchFamily="2" charset="77"/>
              </a:rPr>
              <a:t>Verdict</a:t>
            </a:r>
          </a:p>
        </p:txBody>
      </p:sp>
      <p:pic>
        <p:nvPicPr>
          <p:cNvPr id="11" name="Picture 10">
            <a:extLst>
              <a:ext uri="{FF2B5EF4-FFF2-40B4-BE49-F238E27FC236}">
                <a16:creationId xmlns:a16="http://schemas.microsoft.com/office/drawing/2014/main" id="{9A59D35D-F0CE-3EE9-C9EA-5F4F51FE27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1" b="89941" l="4375" r="94948">
                        <a14:foregroundMark x1="4115" y1="42959" x2="4740" y2="57041"/>
                        <a14:foregroundMark x1="4740" y1="57041" x2="10156" y2="49586"/>
                        <a14:foregroundMark x1="10156" y1="49586" x2="4427" y2="42249"/>
                        <a14:foregroundMark x1="89792" y1="42840" x2="95417" y2="49586"/>
                        <a14:foregroundMark x1="95417" y1="49586" x2="89792" y2="55858"/>
                        <a14:foregroundMark x1="89792" y1="55858" x2="94792" y2="47101"/>
                        <a14:foregroundMark x1="94792" y1="47101" x2="94948" y2="45089"/>
                        <a14:backgroundMark x1="3542" y1="42367" x2="4323" y2="41657"/>
                        <a14:backgroundMark x1="3802" y1="43077" x2="4323" y2="39527"/>
                      </a14:backgroundRemoval>
                    </a14:imgEffect>
                  </a14:imgLayer>
                </a14:imgProps>
              </a:ext>
            </a:extLst>
          </a:blip>
          <a:stretch>
            <a:fillRect/>
          </a:stretch>
        </p:blipFill>
        <p:spPr>
          <a:xfrm rot="20500215">
            <a:off x="-529262" y="2975212"/>
            <a:ext cx="8424854" cy="3703425"/>
          </a:xfrm>
          <a:prstGeom prst="rect">
            <a:avLst/>
          </a:prstGeom>
        </p:spPr>
      </p:pic>
    </p:spTree>
    <p:extLst>
      <p:ext uri="{BB962C8B-B14F-4D97-AF65-F5344CB8AC3E}">
        <p14:creationId xmlns:p14="http://schemas.microsoft.com/office/powerpoint/2010/main" val="27986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494564-6636-A27F-8B9B-977F6A2D3D7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FE034AA-F541-4A9C-FFF6-385865E065A0}"/>
              </a:ext>
            </a:extLst>
          </p:cNvPr>
          <p:cNvSpPr txBox="1"/>
          <p:nvPr/>
        </p:nvSpPr>
        <p:spPr>
          <a:xfrm>
            <a:off x="6761017" y="2078181"/>
            <a:ext cx="5195455" cy="3108543"/>
          </a:xfrm>
          <a:prstGeom prst="rect">
            <a:avLst/>
          </a:prstGeom>
          <a:noFill/>
        </p:spPr>
        <p:txBody>
          <a:bodyPr wrap="square" rtlCol="0">
            <a:spAutoFit/>
          </a:bodyPr>
          <a:lstStyle/>
          <a:p>
            <a:pPr algn="ctr"/>
            <a:r>
              <a:rPr lang="en-US" sz="5400" b="1" dirty="0">
                <a:solidFill>
                  <a:schemeClr val="bg1"/>
                </a:solidFill>
                <a:latin typeface="Montserrat Black" pitchFamily="2" charset="77"/>
              </a:rPr>
              <a:t>A Call for Compassion</a:t>
            </a:r>
          </a:p>
          <a:p>
            <a:pPr algn="ctr"/>
            <a:endParaRPr lang="en-US" sz="4400" b="1" dirty="0">
              <a:solidFill>
                <a:schemeClr val="bg1"/>
              </a:solidFill>
              <a:latin typeface="Montserrat Black" pitchFamily="2" charset="77"/>
            </a:endParaRPr>
          </a:p>
          <a:p>
            <a:pPr algn="ctr"/>
            <a:r>
              <a:rPr lang="en-US" sz="4400" i="1" dirty="0">
                <a:solidFill>
                  <a:schemeClr val="bg1"/>
                </a:solidFill>
                <a:latin typeface="Montserrat" pitchFamily="2" charset="77"/>
              </a:rPr>
              <a:t>Luke 10:30</a:t>
            </a:r>
          </a:p>
        </p:txBody>
      </p:sp>
      <p:pic>
        <p:nvPicPr>
          <p:cNvPr id="4" name="Picture 3">
            <a:extLst>
              <a:ext uri="{FF2B5EF4-FFF2-40B4-BE49-F238E27FC236}">
                <a16:creationId xmlns:a16="http://schemas.microsoft.com/office/drawing/2014/main" id="{0C06A23D-22AA-A3D6-2351-C0818CEA776A}"/>
              </a:ext>
            </a:extLst>
          </p:cNvPr>
          <p:cNvPicPr>
            <a:picLocks noChangeAspect="1"/>
          </p:cNvPicPr>
          <p:nvPr/>
        </p:nvPicPr>
        <p:blipFill>
          <a:blip r:embed="rId2"/>
          <a:stretch>
            <a:fillRect/>
          </a:stretch>
        </p:blipFill>
        <p:spPr>
          <a:xfrm>
            <a:off x="0" y="0"/>
            <a:ext cx="7366333" cy="6858000"/>
          </a:xfrm>
          <a:prstGeom prst="rect">
            <a:avLst/>
          </a:prstGeom>
        </p:spPr>
      </p:pic>
    </p:spTree>
    <p:extLst>
      <p:ext uri="{BB962C8B-B14F-4D97-AF65-F5344CB8AC3E}">
        <p14:creationId xmlns:p14="http://schemas.microsoft.com/office/powerpoint/2010/main" val="248067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28ED43-FE3C-9EBA-1A8D-88909AAC7F6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EF7B8B-C151-7A51-CE84-1C2947FC7D5A}"/>
              </a:ext>
            </a:extLst>
          </p:cNvPr>
          <p:cNvPicPr>
            <a:picLocks noChangeAspect="1"/>
          </p:cNvPicPr>
          <p:nvPr/>
        </p:nvPicPr>
        <p:blipFill>
          <a:blip r:embed="rId2"/>
          <a:stretch>
            <a:fillRect/>
          </a:stretch>
        </p:blipFill>
        <p:spPr>
          <a:xfrm>
            <a:off x="0" y="0"/>
            <a:ext cx="7366333" cy="6858000"/>
          </a:xfrm>
          <a:prstGeom prst="rect">
            <a:avLst/>
          </a:prstGeom>
        </p:spPr>
      </p:pic>
      <p:sp>
        <p:nvSpPr>
          <p:cNvPr id="2" name="TextBox 1">
            <a:extLst>
              <a:ext uri="{FF2B5EF4-FFF2-40B4-BE49-F238E27FC236}">
                <a16:creationId xmlns:a16="http://schemas.microsoft.com/office/drawing/2014/main" id="{91AB87A0-7A84-3EB3-262C-386A7860F4BB}"/>
              </a:ext>
            </a:extLst>
          </p:cNvPr>
          <p:cNvSpPr txBox="1"/>
          <p:nvPr/>
        </p:nvSpPr>
        <p:spPr>
          <a:xfrm>
            <a:off x="7601860" y="443345"/>
            <a:ext cx="4174504" cy="769441"/>
          </a:xfrm>
          <a:prstGeom prst="rect">
            <a:avLst/>
          </a:prstGeom>
          <a:noFill/>
        </p:spPr>
        <p:txBody>
          <a:bodyPr wrap="square" rtlCol="0">
            <a:spAutoFit/>
          </a:bodyPr>
          <a:lstStyle/>
          <a:p>
            <a:r>
              <a:rPr lang="en-US" sz="4400" b="1" dirty="0">
                <a:solidFill>
                  <a:schemeClr val="bg1"/>
                </a:solidFill>
                <a:latin typeface="Montserrat Black" pitchFamily="2" charset="77"/>
              </a:rPr>
              <a:t>LUKE 10:30</a:t>
            </a:r>
          </a:p>
        </p:txBody>
      </p:sp>
      <p:sp>
        <p:nvSpPr>
          <p:cNvPr id="3" name="TextBox 2">
            <a:extLst>
              <a:ext uri="{FF2B5EF4-FFF2-40B4-BE49-F238E27FC236}">
                <a16:creationId xmlns:a16="http://schemas.microsoft.com/office/drawing/2014/main" id="{99EAF487-86C6-81BA-9A95-739938153608}"/>
              </a:ext>
            </a:extLst>
          </p:cNvPr>
          <p:cNvSpPr txBox="1"/>
          <p:nvPr/>
        </p:nvSpPr>
        <p:spPr>
          <a:xfrm>
            <a:off x="7601860" y="1383634"/>
            <a:ext cx="3938976" cy="5262979"/>
          </a:xfrm>
          <a:prstGeom prst="rect">
            <a:avLst/>
          </a:prstGeom>
          <a:noFill/>
        </p:spPr>
        <p:txBody>
          <a:bodyPr wrap="square" rtlCol="0">
            <a:spAutoFit/>
          </a:bodyPr>
          <a:lstStyle/>
          <a:p>
            <a:r>
              <a:rPr lang="en-US" sz="2800" i="1" dirty="0">
                <a:solidFill>
                  <a:schemeClr val="bg1"/>
                </a:solidFill>
                <a:latin typeface="Montserrat" pitchFamily="2" charset="77"/>
              </a:rPr>
              <a:t>And Jesus answering said, “A certain man went down from Jerusalem to Jericho, and fell among thieves, which stripped him of his raiment, and wounded him, and departed, leaving him half dead.”</a:t>
            </a:r>
          </a:p>
        </p:txBody>
      </p:sp>
    </p:spTree>
    <p:extLst>
      <p:ext uri="{BB962C8B-B14F-4D97-AF65-F5344CB8AC3E}">
        <p14:creationId xmlns:p14="http://schemas.microsoft.com/office/powerpoint/2010/main" val="268402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907C39A-F357-5290-7535-F68AD6E0C71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3A51CB-9388-E01A-80CC-692D840410F3}"/>
              </a:ext>
            </a:extLst>
          </p:cNvPr>
          <p:cNvSpPr txBox="1"/>
          <p:nvPr/>
        </p:nvSpPr>
        <p:spPr>
          <a:xfrm>
            <a:off x="6858002" y="2078181"/>
            <a:ext cx="5195455" cy="3108543"/>
          </a:xfrm>
          <a:prstGeom prst="rect">
            <a:avLst/>
          </a:prstGeom>
          <a:noFill/>
        </p:spPr>
        <p:txBody>
          <a:bodyPr wrap="square" rtlCol="0">
            <a:spAutoFit/>
          </a:bodyPr>
          <a:lstStyle/>
          <a:p>
            <a:pPr algn="ctr"/>
            <a:r>
              <a:rPr lang="en-US" sz="5400" b="1" dirty="0">
                <a:solidFill>
                  <a:schemeClr val="bg1"/>
                </a:solidFill>
                <a:latin typeface="Montserrat Black" pitchFamily="2" charset="77"/>
              </a:rPr>
              <a:t>Cliquish Compassion</a:t>
            </a:r>
          </a:p>
          <a:p>
            <a:pPr algn="ctr"/>
            <a:endParaRPr lang="en-US" sz="4400" b="1" dirty="0">
              <a:solidFill>
                <a:schemeClr val="bg1"/>
              </a:solidFill>
              <a:latin typeface="Montserrat Black" pitchFamily="2" charset="77"/>
            </a:endParaRPr>
          </a:p>
          <a:p>
            <a:pPr algn="ctr"/>
            <a:r>
              <a:rPr lang="en-US" sz="4400" i="1" dirty="0">
                <a:solidFill>
                  <a:schemeClr val="bg1"/>
                </a:solidFill>
                <a:latin typeface="Montserrat" pitchFamily="2" charset="77"/>
              </a:rPr>
              <a:t>Luke 10:31-32</a:t>
            </a:r>
          </a:p>
        </p:txBody>
      </p:sp>
      <p:pic>
        <p:nvPicPr>
          <p:cNvPr id="5" name="Picture 4">
            <a:extLst>
              <a:ext uri="{FF2B5EF4-FFF2-40B4-BE49-F238E27FC236}">
                <a16:creationId xmlns:a16="http://schemas.microsoft.com/office/drawing/2014/main" id="{75CAD468-0549-DEE2-2BCC-F371520B79C9}"/>
              </a:ext>
            </a:extLst>
          </p:cNvPr>
          <p:cNvPicPr>
            <a:picLocks noChangeAspect="1"/>
          </p:cNvPicPr>
          <p:nvPr/>
        </p:nvPicPr>
        <p:blipFill>
          <a:blip r:embed="rId2"/>
          <a:stretch>
            <a:fillRect/>
          </a:stretch>
        </p:blipFill>
        <p:spPr>
          <a:xfrm>
            <a:off x="0" y="0"/>
            <a:ext cx="7366333" cy="6858000"/>
          </a:xfrm>
          <a:prstGeom prst="rect">
            <a:avLst/>
          </a:prstGeom>
        </p:spPr>
      </p:pic>
    </p:spTree>
    <p:extLst>
      <p:ext uri="{BB962C8B-B14F-4D97-AF65-F5344CB8AC3E}">
        <p14:creationId xmlns:p14="http://schemas.microsoft.com/office/powerpoint/2010/main" val="241005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EFEADA-15F9-258D-8F71-A0DCDAD403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A965E48-E088-0E2F-7981-4B3D6311D5F8}"/>
              </a:ext>
            </a:extLst>
          </p:cNvPr>
          <p:cNvPicPr>
            <a:picLocks noChangeAspect="1"/>
          </p:cNvPicPr>
          <p:nvPr/>
        </p:nvPicPr>
        <p:blipFill>
          <a:blip r:embed="rId2"/>
          <a:stretch>
            <a:fillRect/>
          </a:stretch>
        </p:blipFill>
        <p:spPr>
          <a:xfrm>
            <a:off x="0" y="0"/>
            <a:ext cx="7366333" cy="6858000"/>
          </a:xfrm>
          <a:prstGeom prst="rect">
            <a:avLst/>
          </a:prstGeom>
        </p:spPr>
      </p:pic>
      <p:sp>
        <p:nvSpPr>
          <p:cNvPr id="2" name="TextBox 1">
            <a:extLst>
              <a:ext uri="{FF2B5EF4-FFF2-40B4-BE49-F238E27FC236}">
                <a16:creationId xmlns:a16="http://schemas.microsoft.com/office/drawing/2014/main" id="{94E9D39A-C58E-6EB8-20D0-1AF0C581939A}"/>
              </a:ext>
            </a:extLst>
          </p:cNvPr>
          <p:cNvSpPr txBox="1"/>
          <p:nvPr/>
        </p:nvSpPr>
        <p:spPr>
          <a:xfrm>
            <a:off x="7601859" y="443345"/>
            <a:ext cx="4368467" cy="769441"/>
          </a:xfrm>
          <a:prstGeom prst="rect">
            <a:avLst/>
          </a:prstGeom>
          <a:noFill/>
        </p:spPr>
        <p:txBody>
          <a:bodyPr wrap="square" rtlCol="0">
            <a:spAutoFit/>
          </a:bodyPr>
          <a:lstStyle/>
          <a:p>
            <a:r>
              <a:rPr lang="en-US" sz="4400" b="1" dirty="0">
                <a:solidFill>
                  <a:schemeClr val="bg1"/>
                </a:solidFill>
                <a:latin typeface="Montserrat Black" pitchFamily="2" charset="77"/>
              </a:rPr>
              <a:t>LUKE 10:31-32</a:t>
            </a:r>
          </a:p>
        </p:txBody>
      </p:sp>
      <p:sp>
        <p:nvSpPr>
          <p:cNvPr id="3" name="TextBox 2">
            <a:extLst>
              <a:ext uri="{FF2B5EF4-FFF2-40B4-BE49-F238E27FC236}">
                <a16:creationId xmlns:a16="http://schemas.microsoft.com/office/drawing/2014/main" id="{0824D9B8-E6C6-157D-79B4-E3A0EAC375C2}"/>
              </a:ext>
            </a:extLst>
          </p:cNvPr>
          <p:cNvSpPr txBox="1"/>
          <p:nvPr/>
        </p:nvSpPr>
        <p:spPr>
          <a:xfrm>
            <a:off x="7601860" y="1383634"/>
            <a:ext cx="3938976" cy="5262979"/>
          </a:xfrm>
          <a:prstGeom prst="rect">
            <a:avLst/>
          </a:prstGeom>
          <a:noFill/>
        </p:spPr>
        <p:txBody>
          <a:bodyPr wrap="square" rtlCol="0">
            <a:spAutoFit/>
          </a:bodyPr>
          <a:lstStyle/>
          <a:p>
            <a:r>
              <a:rPr lang="en-US" sz="2800" i="1" dirty="0">
                <a:solidFill>
                  <a:schemeClr val="bg1"/>
                </a:solidFill>
                <a:latin typeface="Montserrat" pitchFamily="2" charset="77"/>
              </a:rPr>
              <a:t>“And by chance there came down a certain priest that way: and when he saw him, he passed by on the other side.</a:t>
            </a:r>
          </a:p>
          <a:p>
            <a:r>
              <a:rPr lang="en-US" sz="2800" i="1" dirty="0">
                <a:solidFill>
                  <a:schemeClr val="bg1"/>
                </a:solidFill>
                <a:latin typeface="Montserrat" pitchFamily="2" charset="77"/>
              </a:rPr>
              <a:t>32 And likewise a Levite, when he was at the place, came and looked on him, and passed by on the other side.”</a:t>
            </a:r>
          </a:p>
        </p:txBody>
      </p:sp>
    </p:spTree>
    <p:extLst>
      <p:ext uri="{BB962C8B-B14F-4D97-AF65-F5344CB8AC3E}">
        <p14:creationId xmlns:p14="http://schemas.microsoft.com/office/powerpoint/2010/main" val="319361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EC3573-EA6E-5B0F-2F8C-F777FD3D6D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45BF68-5B63-541D-67CD-3639F6998451}"/>
              </a:ext>
            </a:extLst>
          </p:cNvPr>
          <p:cNvSpPr txBox="1"/>
          <p:nvPr/>
        </p:nvSpPr>
        <p:spPr>
          <a:xfrm>
            <a:off x="6858002" y="2078181"/>
            <a:ext cx="5195455" cy="3108543"/>
          </a:xfrm>
          <a:prstGeom prst="rect">
            <a:avLst/>
          </a:prstGeom>
          <a:noFill/>
        </p:spPr>
        <p:txBody>
          <a:bodyPr wrap="square" rtlCol="0">
            <a:spAutoFit/>
          </a:bodyPr>
          <a:lstStyle/>
          <a:p>
            <a:pPr algn="ctr"/>
            <a:r>
              <a:rPr lang="en-US" sz="5400" b="1" dirty="0">
                <a:solidFill>
                  <a:schemeClr val="bg1"/>
                </a:solidFill>
                <a:latin typeface="Montserrat Black" pitchFamily="2" charset="77"/>
              </a:rPr>
              <a:t>Christ-like Compassion</a:t>
            </a:r>
          </a:p>
          <a:p>
            <a:pPr algn="ctr"/>
            <a:endParaRPr lang="en-US" sz="4400" b="1" dirty="0">
              <a:solidFill>
                <a:schemeClr val="bg1"/>
              </a:solidFill>
              <a:latin typeface="Montserrat Black" pitchFamily="2" charset="77"/>
            </a:endParaRPr>
          </a:p>
          <a:p>
            <a:pPr algn="ctr"/>
            <a:r>
              <a:rPr lang="en-US" sz="4400" i="1" dirty="0">
                <a:solidFill>
                  <a:schemeClr val="bg1"/>
                </a:solidFill>
                <a:latin typeface="Montserrat" pitchFamily="2" charset="77"/>
              </a:rPr>
              <a:t>Luke 10:33</a:t>
            </a:r>
          </a:p>
        </p:txBody>
      </p:sp>
      <p:pic>
        <p:nvPicPr>
          <p:cNvPr id="5" name="Picture 4">
            <a:extLst>
              <a:ext uri="{FF2B5EF4-FFF2-40B4-BE49-F238E27FC236}">
                <a16:creationId xmlns:a16="http://schemas.microsoft.com/office/drawing/2014/main" id="{A4E1D77B-69B1-AC3A-76DB-2C671D184A48}"/>
              </a:ext>
            </a:extLst>
          </p:cNvPr>
          <p:cNvPicPr>
            <a:picLocks noChangeAspect="1"/>
          </p:cNvPicPr>
          <p:nvPr/>
        </p:nvPicPr>
        <p:blipFill>
          <a:blip r:embed="rId2"/>
          <a:stretch>
            <a:fillRect/>
          </a:stretch>
        </p:blipFill>
        <p:spPr>
          <a:xfrm>
            <a:off x="0" y="0"/>
            <a:ext cx="7366333" cy="6858000"/>
          </a:xfrm>
          <a:prstGeom prst="rect">
            <a:avLst/>
          </a:prstGeom>
        </p:spPr>
      </p:pic>
    </p:spTree>
    <p:extLst>
      <p:ext uri="{BB962C8B-B14F-4D97-AF65-F5344CB8AC3E}">
        <p14:creationId xmlns:p14="http://schemas.microsoft.com/office/powerpoint/2010/main" val="104391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4B11E60-B514-35EF-4854-4658D0E7957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07F8F97-EDCB-C4B4-35B0-B707293C57F5}"/>
              </a:ext>
            </a:extLst>
          </p:cNvPr>
          <p:cNvPicPr>
            <a:picLocks noChangeAspect="1"/>
          </p:cNvPicPr>
          <p:nvPr/>
        </p:nvPicPr>
        <p:blipFill>
          <a:blip r:embed="rId2"/>
          <a:stretch>
            <a:fillRect/>
          </a:stretch>
        </p:blipFill>
        <p:spPr>
          <a:xfrm>
            <a:off x="0" y="0"/>
            <a:ext cx="7366333" cy="6858000"/>
          </a:xfrm>
          <a:prstGeom prst="rect">
            <a:avLst/>
          </a:prstGeom>
        </p:spPr>
      </p:pic>
      <p:sp>
        <p:nvSpPr>
          <p:cNvPr id="2" name="TextBox 1">
            <a:extLst>
              <a:ext uri="{FF2B5EF4-FFF2-40B4-BE49-F238E27FC236}">
                <a16:creationId xmlns:a16="http://schemas.microsoft.com/office/drawing/2014/main" id="{62E56FBB-BAA5-605C-8D67-60564484F2C1}"/>
              </a:ext>
            </a:extLst>
          </p:cNvPr>
          <p:cNvSpPr txBox="1"/>
          <p:nvPr/>
        </p:nvSpPr>
        <p:spPr>
          <a:xfrm>
            <a:off x="7601859" y="443345"/>
            <a:ext cx="4368467" cy="769441"/>
          </a:xfrm>
          <a:prstGeom prst="rect">
            <a:avLst/>
          </a:prstGeom>
          <a:noFill/>
        </p:spPr>
        <p:txBody>
          <a:bodyPr wrap="square" rtlCol="0">
            <a:spAutoFit/>
          </a:bodyPr>
          <a:lstStyle/>
          <a:p>
            <a:r>
              <a:rPr lang="en-US" sz="4400" b="1" dirty="0">
                <a:solidFill>
                  <a:schemeClr val="bg1"/>
                </a:solidFill>
                <a:latin typeface="Montserrat Black" pitchFamily="2" charset="77"/>
              </a:rPr>
              <a:t>LUKE 10:33</a:t>
            </a:r>
          </a:p>
        </p:txBody>
      </p:sp>
      <p:sp>
        <p:nvSpPr>
          <p:cNvPr id="3" name="TextBox 2">
            <a:extLst>
              <a:ext uri="{FF2B5EF4-FFF2-40B4-BE49-F238E27FC236}">
                <a16:creationId xmlns:a16="http://schemas.microsoft.com/office/drawing/2014/main" id="{D27D0190-BE17-D845-4322-BCFE783FB00D}"/>
              </a:ext>
            </a:extLst>
          </p:cNvPr>
          <p:cNvSpPr txBox="1"/>
          <p:nvPr/>
        </p:nvSpPr>
        <p:spPr>
          <a:xfrm>
            <a:off x="7601860" y="1383634"/>
            <a:ext cx="3938976" cy="3108543"/>
          </a:xfrm>
          <a:prstGeom prst="rect">
            <a:avLst/>
          </a:prstGeom>
          <a:noFill/>
        </p:spPr>
        <p:txBody>
          <a:bodyPr wrap="square" rtlCol="0">
            <a:spAutoFit/>
          </a:bodyPr>
          <a:lstStyle/>
          <a:p>
            <a:r>
              <a:rPr lang="en-US" sz="2800" i="1" dirty="0">
                <a:solidFill>
                  <a:schemeClr val="bg1"/>
                </a:solidFill>
                <a:latin typeface="Montserrat" pitchFamily="2" charset="77"/>
              </a:rPr>
              <a:t>“But a certain Samaritan, as he journeyed, came where he was: and when he saw him, he had compassion on him, …”</a:t>
            </a:r>
          </a:p>
        </p:txBody>
      </p:sp>
    </p:spTree>
    <p:extLst>
      <p:ext uri="{BB962C8B-B14F-4D97-AF65-F5344CB8AC3E}">
        <p14:creationId xmlns:p14="http://schemas.microsoft.com/office/powerpoint/2010/main" val="2753159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05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9EDF6D-F120-205F-D35A-0B67DA68B8C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F4CF145-2AD7-6265-A6B7-EE7CFBDE196F}"/>
              </a:ext>
            </a:extLst>
          </p:cNvPr>
          <p:cNvSpPr txBox="1"/>
          <p:nvPr/>
        </p:nvSpPr>
        <p:spPr>
          <a:xfrm>
            <a:off x="436416" y="2757055"/>
            <a:ext cx="11381511" cy="2308324"/>
          </a:xfrm>
          <a:prstGeom prst="rect">
            <a:avLst/>
          </a:prstGeom>
          <a:noFill/>
        </p:spPr>
        <p:txBody>
          <a:bodyPr wrap="square" rtlCol="0">
            <a:spAutoFit/>
          </a:bodyPr>
          <a:lstStyle/>
          <a:p>
            <a:r>
              <a:rPr lang="en-US" sz="3600" i="1" dirty="0">
                <a:solidFill>
                  <a:schemeClr val="bg1"/>
                </a:solidFill>
                <a:latin typeface="Montserrat" pitchFamily="2" charset="77"/>
              </a:rPr>
              <a:t>And, behold, a certain lawyer stood up, </a:t>
            </a:r>
          </a:p>
          <a:p>
            <a:r>
              <a:rPr lang="en-US" sz="3600" i="1" dirty="0">
                <a:solidFill>
                  <a:schemeClr val="bg1"/>
                </a:solidFill>
                <a:latin typeface="Montserrat" pitchFamily="2" charset="77"/>
              </a:rPr>
              <a:t>and tempted him, saying, “Master, what shall I do to inherit eternal life?” 26 He said unto him, “What is written in the law? How </a:t>
            </a:r>
            <a:r>
              <a:rPr lang="en-US" sz="3600" i="1" dirty="0" err="1">
                <a:solidFill>
                  <a:schemeClr val="bg1"/>
                </a:solidFill>
                <a:latin typeface="Montserrat" pitchFamily="2" charset="77"/>
              </a:rPr>
              <a:t>readest</a:t>
            </a:r>
            <a:r>
              <a:rPr lang="en-US" sz="3600" i="1" dirty="0">
                <a:solidFill>
                  <a:schemeClr val="bg1"/>
                </a:solidFill>
                <a:latin typeface="Montserrat" pitchFamily="2" charset="77"/>
              </a:rPr>
              <a:t> thou?”</a:t>
            </a:r>
          </a:p>
        </p:txBody>
      </p:sp>
      <p:sp>
        <p:nvSpPr>
          <p:cNvPr id="2" name="TextBox 1">
            <a:extLst>
              <a:ext uri="{FF2B5EF4-FFF2-40B4-BE49-F238E27FC236}">
                <a16:creationId xmlns:a16="http://schemas.microsoft.com/office/drawing/2014/main" id="{92031D54-7382-C8B2-AF38-206D62D77782}"/>
              </a:ext>
            </a:extLst>
          </p:cNvPr>
          <p:cNvSpPr txBox="1"/>
          <p:nvPr/>
        </p:nvSpPr>
        <p:spPr>
          <a:xfrm>
            <a:off x="2798618" y="1842654"/>
            <a:ext cx="5541818" cy="769441"/>
          </a:xfrm>
          <a:prstGeom prst="rect">
            <a:avLst/>
          </a:prstGeom>
          <a:noFill/>
        </p:spPr>
        <p:txBody>
          <a:bodyPr wrap="square" rtlCol="0">
            <a:spAutoFit/>
          </a:bodyPr>
          <a:lstStyle/>
          <a:p>
            <a:r>
              <a:rPr lang="en-US" sz="4400" b="1" dirty="0">
                <a:solidFill>
                  <a:schemeClr val="bg1"/>
                </a:solidFill>
                <a:latin typeface="Montserrat Black" pitchFamily="2" charset="77"/>
              </a:rPr>
              <a:t>LUKE 10:25-26</a:t>
            </a:r>
          </a:p>
        </p:txBody>
      </p:sp>
      <p:pic>
        <p:nvPicPr>
          <p:cNvPr id="3" name="Picture 2">
            <a:extLst>
              <a:ext uri="{FF2B5EF4-FFF2-40B4-BE49-F238E27FC236}">
                <a16:creationId xmlns:a16="http://schemas.microsoft.com/office/drawing/2014/main" id="{25A3775E-FA97-F485-403F-AB0EDCA072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7764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758E54-6C1C-DF3E-905C-28F47A79C51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44C8903-0141-3C90-8F5B-CCDDA9EA340E}"/>
              </a:ext>
            </a:extLst>
          </p:cNvPr>
          <p:cNvSpPr txBox="1"/>
          <p:nvPr/>
        </p:nvSpPr>
        <p:spPr>
          <a:xfrm>
            <a:off x="436416" y="2757055"/>
            <a:ext cx="11049001" cy="2308324"/>
          </a:xfrm>
          <a:prstGeom prst="rect">
            <a:avLst/>
          </a:prstGeom>
          <a:noFill/>
        </p:spPr>
        <p:txBody>
          <a:bodyPr wrap="square" rtlCol="0">
            <a:spAutoFit/>
          </a:bodyPr>
          <a:lstStyle/>
          <a:p>
            <a:r>
              <a:rPr lang="en-US" sz="3600" i="1" dirty="0">
                <a:solidFill>
                  <a:schemeClr val="bg1"/>
                </a:solidFill>
                <a:latin typeface="Montserrat" pitchFamily="2" charset="77"/>
              </a:rPr>
              <a:t>And he answering said, “Thou shalt love the Lord thy God with all thy heart, and with all thy soul, and with all thy strength, and with all thy mind; and thy </a:t>
            </a:r>
            <a:r>
              <a:rPr lang="en-US" sz="3600" i="1" dirty="0" err="1">
                <a:solidFill>
                  <a:schemeClr val="bg1"/>
                </a:solidFill>
                <a:latin typeface="Montserrat" pitchFamily="2" charset="77"/>
              </a:rPr>
              <a:t>neighbour</a:t>
            </a:r>
            <a:r>
              <a:rPr lang="en-US" sz="3600" i="1" dirty="0">
                <a:solidFill>
                  <a:schemeClr val="bg1"/>
                </a:solidFill>
                <a:latin typeface="Montserrat" pitchFamily="2" charset="77"/>
              </a:rPr>
              <a:t> as thyself.”</a:t>
            </a:r>
          </a:p>
        </p:txBody>
      </p:sp>
      <p:sp>
        <p:nvSpPr>
          <p:cNvPr id="2" name="TextBox 1">
            <a:extLst>
              <a:ext uri="{FF2B5EF4-FFF2-40B4-BE49-F238E27FC236}">
                <a16:creationId xmlns:a16="http://schemas.microsoft.com/office/drawing/2014/main" id="{D5BA4D87-4139-6057-8506-4197EAE8DADF}"/>
              </a:ext>
            </a:extLst>
          </p:cNvPr>
          <p:cNvSpPr txBox="1"/>
          <p:nvPr/>
        </p:nvSpPr>
        <p:spPr>
          <a:xfrm>
            <a:off x="2798618" y="1842654"/>
            <a:ext cx="5541818" cy="769441"/>
          </a:xfrm>
          <a:prstGeom prst="rect">
            <a:avLst/>
          </a:prstGeom>
          <a:noFill/>
        </p:spPr>
        <p:txBody>
          <a:bodyPr wrap="square" rtlCol="0">
            <a:spAutoFit/>
          </a:bodyPr>
          <a:lstStyle/>
          <a:p>
            <a:r>
              <a:rPr lang="en-US" sz="4400" b="1" dirty="0">
                <a:solidFill>
                  <a:schemeClr val="bg1"/>
                </a:solidFill>
                <a:latin typeface="Montserrat Black" pitchFamily="2" charset="77"/>
              </a:rPr>
              <a:t>LUKE 10:27</a:t>
            </a:r>
          </a:p>
        </p:txBody>
      </p:sp>
      <p:pic>
        <p:nvPicPr>
          <p:cNvPr id="3" name="Picture 2">
            <a:extLst>
              <a:ext uri="{FF2B5EF4-FFF2-40B4-BE49-F238E27FC236}">
                <a16:creationId xmlns:a16="http://schemas.microsoft.com/office/drawing/2014/main" id="{0431AA7C-B65F-C991-C01C-C4857BB087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419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68949E-916F-C645-529C-691BE6855E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CEF3469-2357-8E0E-C822-AD261498A61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B3EB3E7-5189-C504-FB16-8DF814A23CDF}"/>
              </a:ext>
            </a:extLst>
          </p:cNvPr>
          <p:cNvSpPr txBox="1"/>
          <p:nvPr/>
        </p:nvSpPr>
        <p:spPr>
          <a:xfrm>
            <a:off x="436416" y="2757055"/>
            <a:ext cx="11049001" cy="2308324"/>
          </a:xfrm>
          <a:prstGeom prst="rect">
            <a:avLst/>
          </a:prstGeom>
          <a:noFill/>
        </p:spPr>
        <p:txBody>
          <a:bodyPr wrap="square" rtlCol="0">
            <a:spAutoFit/>
          </a:bodyPr>
          <a:lstStyle/>
          <a:p>
            <a:r>
              <a:rPr lang="en-US" sz="3600" i="1" dirty="0">
                <a:solidFill>
                  <a:schemeClr val="bg1"/>
                </a:solidFill>
                <a:latin typeface="Montserrat" pitchFamily="2" charset="77"/>
              </a:rPr>
              <a:t>And he answering said, “Thou shalt love the Lord thy God with all thy heart, and with all thy soul, and with all thy strength, and with all thy mind; and thy </a:t>
            </a:r>
            <a:r>
              <a:rPr lang="en-US" sz="3600" i="1" dirty="0" err="1">
                <a:solidFill>
                  <a:schemeClr val="bg1"/>
                </a:solidFill>
                <a:latin typeface="Montserrat" pitchFamily="2" charset="77"/>
              </a:rPr>
              <a:t>neighbour</a:t>
            </a:r>
            <a:r>
              <a:rPr lang="en-US" sz="3600" i="1" dirty="0">
                <a:solidFill>
                  <a:schemeClr val="bg1"/>
                </a:solidFill>
                <a:latin typeface="Montserrat" pitchFamily="2" charset="77"/>
              </a:rPr>
              <a:t> as thyself.”</a:t>
            </a:r>
          </a:p>
        </p:txBody>
      </p:sp>
      <p:sp>
        <p:nvSpPr>
          <p:cNvPr id="2" name="TextBox 1">
            <a:extLst>
              <a:ext uri="{FF2B5EF4-FFF2-40B4-BE49-F238E27FC236}">
                <a16:creationId xmlns:a16="http://schemas.microsoft.com/office/drawing/2014/main" id="{48386E7E-B694-51C3-EC5E-A99A9825CEB5}"/>
              </a:ext>
            </a:extLst>
          </p:cNvPr>
          <p:cNvSpPr txBox="1"/>
          <p:nvPr/>
        </p:nvSpPr>
        <p:spPr>
          <a:xfrm>
            <a:off x="2798618" y="1842654"/>
            <a:ext cx="5541818" cy="769441"/>
          </a:xfrm>
          <a:prstGeom prst="rect">
            <a:avLst/>
          </a:prstGeom>
          <a:noFill/>
        </p:spPr>
        <p:txBody>
          <a:bodyPr wrap="square" rtlCol="0">
            <a:spAutoFit/>
          </a:bodyPr>
          <a:lstStyle/>
          <a:p>
            <a:r>
              <a:rPr lang="en-US" sz="4400" b="1" dirty="0">
                <a:solidFill>
                  <a:schemeClr val="bg1"/>
                </a:solidFill>
                <a:latin typeface="Montserrat Black" pitchFamily="2" charset="77"/>
              </a:rPr>
              <a:t>LUKE 10:28</a:t>
            </a:r>
          </a:p>
        </p:txBody>
      </p:sp>
    </p:spTree>
    <p:extLst>
      <p:ext uri="{BB962C8B-B14F-4D97-AF65-F5344CB8AC3E}">
        <p14:creationId xmlns:p14="http://schemas.microsoft.com/office/powerpoint/2010/main" val="181136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D267FF-7B23-0117-8ED7-FFDAC78011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773EA6-882D-5886-57E3-A9178255FD0C}"/>
              </a:ext>
            </a:extLst>
          </p:cNvPr>
          <p:cNvPicPr>
            <a:picLocks noChangeAspect="1"/>
          </p:cNvPicPr>
          <p:nvPr/>
        </p:nvPicPr>
        <p:blipFill>
          <a:blip r:embed="rId2">
            <a:alphaModFix amt="35000"/>
          </a:blip>
          <a:srcRect t="9147" b="30434"/>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DB503564-5430-27DC-0AA8-FC7F0F4C14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1" b="89941" l="4375" r="94948">
                        <a14:foregroundMark x1="4115" y1="42959" x2="4740" y2="57041"/>
                        <a14:foregroundMark x1="4740" y1="57041" x2="10156" y2="49586"/>
                        <a14:foregroundMark x1="10156" y1="49586" x2="4427" y2="42249"/>
                        <a14:foregroundMark x1="89792" y1="42840" x2="95417" y2="49586"/>
                        <a14:foregroundMark x1="95417" y1="49586" x2="89792" y2="55858"/>
                        <a14:foregroundMark x1="89792" y1="55858" x2="94792" y2="47101"/>
                        <a14:foregroundMark x1="94792" y1="47101" x2="94948" y2="45089"/>
                        <a14:backgroundMark x1="3542" y1="42367" x2="4323" y2="41657"/>
                        <a14:backgroundMark x1="3802" y1="43077" x2="4323" y2="39527"/>
                      </a14:backgroundRemoval>
                    </a14:imgEffect>
                  </a14:imgLayer>
                </a14:imgProps>
              </a:ext>
            </a:extLst>
          </a:blip>
          <a:stretch>
            <a:fillRect/>
          </a:stretch>
        </p:blipFill>
        <p:spPr>
          <a:xfrm rot="20500215">
            <a:off x="-1089514" y="-1005372"/>
            <a:ext cx="14354062" cy="6309806"/>
          </a:xfrm>
          <a:prstGeom prst="rect">
            <a:avLst/>
          </a:prstGeom>
        </p:spPr>
      </p:pic>
      <p:sp>
        <p:nvSpPr>
          <p:cNvPr id="2" name="TextBox 1">
            <a:extLst>
              <a:ext uri="{FF2B5EF4-FFF2-40B4-BE49-F238E27FC236}">
                <a16:creationId xmlns:a16="http://schemas.microsoft.com/office/drawing/2014/main" id="{54501A10-88EB-0C37-EC8E-DA2E9F6726C1}"/>
              </a:ext>
            </a:extLst>
          </p:cNvPr>
          <p:cNvSpPr txBox="1"/>
          <p:nvPr/>
        </p:nvSpPr>
        <p:spPr>
          <a:xfrm>
            <a:off x="2658186" y="2317074"/>
            <a:ext cx="11234387" cy="4170372"/>
          </a:xfrm>
          <a:prstGeom prst="rect">
            <a:avLst/>
          </a:prstGeom>
          <a:noFill/>
        </p:spPr>
        <p:txBody>
          <a:bodyPr wrap="square" rtlCol="0">
            <a:spAutoFit/>
          </a:bodyPr>
          <a:lstStyle/>
          <a:p>
            <a:pPr algn="ctr"/>
            <a:r>
              <a:rPr lang="en-US" sz="11500" b="1" dirty="0">
                <a:solidFill>
                  <a:schemeClr val="bg1"/>
                </a:solidFill>
                <a:latin typeface="Montserrat SemiBold" pitchFamily="2" charset="77"/>
              </a:rPr>
              <a:t>CSI:</a:t>
            </a:r>
          </a:p>
          <a:p>
            <a:pPr algn="ctr"/>
            <a:endParaRPr lang="en-US" b="1" dirty="0">
              <a:solidFill>
                <a:schemeClr val="bg1"/>
              </a:solidFill>
              <a:latin typeface="Montserrat SemiBold" pitchFamily="2" charset="77"/>
            </a:endParaRPr>
          </a:p>
          <a:p>
            <a:pPr algn="ctr"/>
            <a:r>
              <a:rPr lang="en-US" sz="6600" b="1" dirty="0">
                <a:solidFill>
                  <a:schemeClr val="bg1"/>
                </a:solidFill>
                <a:latin typeface="Montserrat SemiBold" pitchFamily="2" charset="77"/>
              </a:rPr>
              <a:t>CRIME SCENE </a:t>
            </a:r>
          </a:p>
          <a:p>
            <a:pPr algn="ctr"/>
            <a:r>
              <a:rPr lang="en-US" sz="6600" b="1" dirty="0">
                <a:solidFill>
                  <a:schemeClr val="bg1"/>
                </a:solidFill>
                <a:latin typeface="Montserrat SemiBold" pitchFamily="2" charset="77"/>
              </a:rPr>
              <a:t>INVESTIGATION</a:t>
            </a:r>
          </a:p>
        </p:txBody>
      </p:sp>
    </p:spTree>
    <p:extLst>
      <p:ext uri="{BB962C8B-B14F-4D97-AF65-F5344CB8AC3E}">
        <p14:creationId xmlns:p14="http://schemas.microsoft.com/office/powerpoint/2010/main" val="23735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F40411-B46E-E77F-2D49-60D4A692E41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F1C9EA-B96D-A0E4-5FDA-8F9A98E65EB3}"/>
              </a:ext>
            </a:extLst>
          </p:cNvPr>
          <p:cNvSpPr txBox="1"/>
          <p:nvPr/>
        </p:nvSpPr>
        <p:spPr>
          <a:xfrm>
            <a:off x="6750132" y="421919"/>
            <a:ext cx="5195455" cy="2400657"/>
          </a:xfrm>
          <a:prstGeom prst="rect">
            <a:avLst/>
          </a:prstGeom>
          <a:noFill/>
        </p:spPr>
        <p:txBody>
          <a:bodyPr wrap="square" rtlCol="0">
            <a:spAutoFit/>
          </a:bodyPr>
          <a:lstStyle/>
          <a:p>
            <a:pPr algn="ctr"/>
            <a:r>
              <a:rPr lang="en-US" sz="5400" b="1" dirty="0">
                <a:solidFill>
                  <a:schemeClr val="bg1"/>
                </a:solidFill>
                <a:latin typeface="Montserrat SemiBold" pitchFamily="2" charset="77"/>
              </a:rPr>
              <a:t>CSI:</a:t>
            </a:r>
          </a:p>
          <a:p>
            <a:pPr algn="ctr"/>
            <a:r>
              <a:rPr lang="en-US" sz="4800" b="1" dirty="0">
                <a:solidFill>
                  <a:schemeClr val="bg1"/>
                </a:solidFill>
                <a:latin typeface="Montserrat SemiBold" pitchFamily="2" charset="77"/>
              </a:rPr>
              <a:t>CRIME SCENE INVESTIGATION</a:t>
            </a:r>
          </a:p>
        </p:txBody>
      </p:sp>
      <p:pic>
        <p:nvPicPr>
          <p:cNvPr id="5" name="Picture 4">
            <a:extLst>
              <a:ext uri="{FF2B5EF4-FFF2-40B4-BE49-F238E27FC236}">
                <a16:creationId xmlns:a16="http://schemas.microsoft.com/office/drawing/2014/main" id="{6D9A794A-1172-4064-0847-3298570CC513}"/>
              </a:ext>
            </a:extLst>
          </p:cNvPr>
          <p:cNvPicPr>
            <a:picLocks noChangeAspect="1"/>
          </p:cNvPicPr>
          <p:nvPr/>
        </p:nvPicPr>
        <p:blipFill>
          <a:blip r:embed="rId2"/>
          <a:stretch>
            <a:fillRect/>
          </a:stretch>
        </p:blipFill>
        <p:spPr>
          <a:xfrm>
            <a:off x="0" y="0"/>
            <a:ext cx="7366333" cy="6858000"/>
          </a:xfrm>
          <a:prstGeom prst="rect">
            <a:avLst/>
          </a:prstGeom>
        </p:spPr>
      </p:pic>
      <p:sp>
        <p:nvSpPr>
          <p:cNvPr id="4" name="TextBox 3">
            <a:extLst>
              <a:ext uri="{FF2B5EF4-FFF2-40B4-BE49-F238E27FC236}">
                <a16:creationId xmlns:a16="http://schemas.microsoft.com/office/drawing/2014/main" id="{C9259EF1-719C-05F9-07CF-E4A34C37ACBD}"/>
              </a:ext>
            </a:extLst>
          </p:cNvPr>
          <p:cNvSpPr txBox="1"/>
          <p:nvPr/>
        </p:nvSpPr>
        <p:spPr>
          <a:xfrm>
            <a:off x="7730490" y="3118765"/>
            <a:ext cx="4215097" cy="646331"/>
          </a:xfrm>
          <a:prstGeom prst="rect">
            <a:avLst/>
          </a:prstGeom>
          <a:noFill/>
        </p:spPr>
        <p:txBody>
          <a:bodyPr wrap="square">
            <a:spAutoFit/>
          </a:bodyPr>
          <a:lstStyle/>
          <a:p>
            <a:pPr marL="742950" indent="-742950">
              <a:buAutoNum type="arabicPeriod"/>
            </a:pPr>
            <a:r>
              <a:rPr lang="en-US" sz="3600" b="1" dirty="0">
                <a:solidFill>
                  <a:srgbClr val="FAA22C"/>
                </a:solidFill>
                <a:latin typeface="Montserrat ExtraBold" pitchFamily="2" charset="77"/>
              </a:rPr>
              <a:t>Victim</a:t>
            </a:r>
          </a:p>
        </p:txBody>
      </p:sp>
      <p:pic>
        <p:nvPicPr>
          <p:cNvPr id="11" name="Picture 10">
            <a:extLst>
              <a:ext uri="{FF2B5EF4-FFF2-40B4-BE49-F238E27FC236}">
                <a16:creationId xmlns:a16="http://schemas.microsoft.com/office/drawing/2014/main" id="{371B01D9-1A41-4E43-8312-4217F6F9CD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1" b="89941" l="4375" r="94948">
                        <a14:foregroundMark x1="4115" y1="42959" x2="4740" y2="57041"/>
                        <a14:foregroundMark x1="4740" y1="57041" x2="10156" y2="49586"/>
                        <a14:foregroundMark x1="10156" y1="49586" x2="4427" y2="42249"/>
                        <a14:foregroundMark x1="89792" y1="42840" x2="95417" y2="49586"/>
                        <a14:foregroundMark x1="95417" y1="49586" x2="89792" y2="55858"/>
                        <a14:foregroundMark x1="89792" y1="55858" x2="94792" y2="47101"/>
                        <a14:foregroundMark x1="94792" y1="47101" x2="94948" y2="45089"/>
                        <a14:backgroundMark x1="3542" y1="42367" x2="4323" y2="41657"/>
                        <a14:backgroundMark x1="3802" y1="43077" x2="4323" y2="39527"/>
                      </a14:backgroundRemoval>
                    </a14:imgEffect>
                  </a14:imgLayer>
                </a14:imgProps>
              </a:ext>
            </a:extLst>
          </a:blip>
          <a:stretch>
            <a:fillRect/>
          </a:stretch>
        </p:blipFill>
        <p:spPr>
          <a:xfrm rot="20500215">
            <a:off x="-529262" y="2975212"/>
            <a:ext cx="8424854" cy="3703425"/>
          </a:xfrm>
          <a:prstGeom prst="rect">
            <a:avLst/>
          </a:prstGeom>
        </p:spPr>
      </p:pic>
    </p:spTree>
    <p:extLst>
      <p:ext uri="{BB962C8B-B14F-4D97-AF65-F5344CB8AC3E}">
        <p14:creationId xmlns:p14="http://schemas.microsoft.com/office/powerpoint/2010/main" val="179434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A29933-2225-F8D6-2A05-F487AEAC83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C5CE58-4AA7-829B-7CCF-07E002E9B839}"/>
              </a:ext>
            </a:extLst>
          </p:cNvPr>
          <p:cNvSpPr txBox="1"/>
          <p:nvPr/>
        </p:nvSpPr>
        <p:spPr>
          <a:xfrm>
            <a:off x="6750132" y="421919"/>
            <a:ext cx="5195455" cy="2400657"/>
          </a:xfrm>
          <a:prstGeom prst="rect">
            <a:avLst/>
          </a:prstGeom>
          <a:noFill/>
        </p:spPr>
        <p:txBody>
          <a:bodyPr wrap="square" rtlCol="0">
            <a:spAutoFit/>
          </a:bodyPr>
          <a:lstStyle/>
          <a:p>
            <a:pPr algn="ctr"/>
            <a:r>
              <a:rPr lang="en-US" sz="5400" b="1" dirty="0">
                <a:solidFill>
                  <a:schemeClr val="bg1"/>
                </a:solidFill>
                <a:latin typeface="Montserrat SemiBold" pitchFamily="2" charset="77"/>
              </a:rPr>
              <a:t>CSI:</a:t>
            </a:r>
          </a:p>
          <a:p>
            <a:pPr algn="ctr"/>
            <a:r>
              <a:rPr lang="en-US" sz="4800" b="1" dirty="0">
                <a:solidFill>
                  <a:schemeClr val="bg1"/>
                </a:solidFill>
                <a:latin typeface="Montserrat SemiBold" pitchFamily="2" charset="77"/>
              </a:rPr>
              <a:t>CRIME SCENE INVESTIGATION</a:t>
            </a:r>
          </a:p>
        </p:txBody>
      </p:sp>
      <p:pic>
        <p:nvPicPr>
          <p:cNvPr id="5" name="Picture 4">
            <a:extLst>
              <a:ext uri="{FF2B5EF4-FFF2-40B4-BE49-F238E27FC236}">
                <a16:creationId xmlns:a16="http://schemas.microsoft.com/office/drawing/2014/main" id="{F1D54830-0735-F4EB-E583-9FC0C8D20606}"/>
              </a:ext>
            </a:extLst>
          </p:cNvPr>
          <p:cNvPicPr>
            <a:picLocks noChangeAspect="1"/>
          </p:cNvPicPr>
          <p:nvPr/>
        </p:nvPicPr>
        <p:blipFill>
          <a:blip r:embed="rId2"/>
          <a:stretch>
            <a:fillRect/>
          </a:stretch>
        </p:blipFill>
        <p:spPr>
          <a:xfrm>
            <a:off x="0" y="0"/>
            <a:ext cx="7366333" cy="6858000"/>
          </a:xfrm>
          <a:prstGeom prst="rect">
            <a:avLst/>
          </a:prstGeom>
        </p:spPr>
      </p:pic>
      <p:sp>
        <p:nvSpPr>
          <p:cNvPr id="4" name="TextBox 3">
            <a:extLst>
              <a:ext uri="{FF2B5EF4-FFF2-40B4-BE49-F238E27FC236}">
                <a16:creationId xmlns:a16="http://schemas.microsoft.com/office/drawing/2014/main" id="{7AE9F4AE-BE4C-4933-9ED4-AD69FF041BA5}"/>
              </a:ext>
            </a:extLst>
          </p:cNvPr>
          <p:cNvSpPr txBox="1"/>
          <p:nvPr/>
        </p:nvSpPr>
        <p:spPr>
          <a:xfrm>
            <a:off x="7730490" y="3118765"/>
            <a:ext cx="4215097" cy="1200329"/>
          </a:xfrm>
          <a:prstGeom prst="rect">
            <a:avLst/>
          </a:prstGeom>
          <a:noFill/>
        </p:spPr>
        <p:txBody>
          <a:bodyPr wrap="square">
            <a:spAutoFit/>
          </a:bodyPr>
          <a:lstStyle/>
          <a:p>
            <a:pPr marL="742950" indent="-742950">
              <a:buAutoNum type="arabicPeriod"/>
            </a:pPr>
            <a:r>
              <a:rPr lang="en-US" sz="3600" b="1" dirty="0">
                <a:solidFill>
                  <a:schemeClr val="bg1"/>
                </a:solidFill>
                <a:latin typeface="Montserrat ExtraBold" pitchFamily="2" charset="77"/>
              </a:rPr>
              <a:t>Victim</a:t>
            </a:r>
          </a:p>
          <a:p>
            <a:pPr marL="742950" indent="-742950">
              <a:buAutoNum type="arabicPeriod"/>
            </a:pPr>
            <a:r>
              <a:rPr lang="en-US" sz="3600" b="1" dirty="0">
                <a:solidFill>
                  <a:srgbClr val="FAA22C"/>
                </a:solidFill>
                <a:latin typeface="Montserrat ExtraBold" pitchFamily="2" charset="77"/>
              </a:rPr>
              <a:t>Lawyer</a:t>
            </a:r>
          </a:p>
        </p:txBody>
      </p:sp>
      <p:pic>
        <p:nvPicPr>
          <p:cNvPr id="11" name="Picture 10">
            <a:extLst>
              <a:ext uri="{FF2B5EF4-FFF2-40B4-BE49-F238E27FC236}">
                <a16:creationId xmlns:a16="http://schemas.microsoft.com/office/drawing/2014/main" id="{9A76438B-2D6B-D2E3-EA44-02CCBFF5C4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1" b="89941" l="4375" r="94948">
                        <a14:foregroundMark x1="4115" y1="42959" x2="4740" y2="57041"/>
                        <a14:foregroundMark x1="4740" y1="57041" x2="10156" y2="49586"/>
                        <a14:foregroundMark x1="10156" y1="49586" x2="4427" y2="42249"/>
                        <a14:foregroundMark x1="89792" y1="42840" x2="95417" y2="49586"/>
                        <a14:foregroundMark x1="95417" y1="49586" x2="89792" y2="55858"/>
                        <a14:foregroundMark x1="89792" y1="55858" x2="94792" y2="47101"/>
                        <a14:foregroundMark x1="94792" y1="47101" x2="94948" y2="45089"/>
                        <a14:backgroundMark x1="3542" y1="42367" x2="4323" y2="41657"/>
                        <a14:backgroundMark x1="3802" y1="43077" x2="4323" y2="39527"/>
                      </a14:backgroundRemoval>
                    </a14:imgEffect>
                  </a14:imgLayer>
                </a14:imgProps>
              </a:ext>
            </a:extLst>
          </a:blip>
          <a:stretch>
            <a:fillRect/>
          </a:stretch>
        </p:blipFill>
        <p:spPr>
          <a:xfrm rot="20500215">
            <a:off x="-529262" y="2975212"/>
            <a:ext cx="8424854" cy="3703425"/>
          </a:xfrm>
          <a:prstGeom prst="rect">
            <a:avLst/>
          </a:prstGeom>
        </p:spPr>
      </p:pic>
    </p:spTree>
    <p:extLst>
      <p:ext uri="{BB962C8B-B14F-4D97-AF65-F5344CB8AC3E}">
        <p14:creationId xmlns:p14="http://schemas.microsoft.com/office/powerpoint/2010/main" val="171683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130E094-4CB5-3381-6D19-BEB95A22E9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CEC4FE-5766-E61F-0350-2A259DFE415B}"/>
              </a:ext>
            </a:extLst>
          </p:cNvPr>
          <p:cNvSpPr txBox="1"/>
          <p:nvPr/>
        </p:nvSpPr>
        <p:spPr>
          <a:xfrm>
            <a:off x="6750132" y="421919"/>
            <a:ext cx="5195455" cy="2400657"/>
          </a:xfrm>
          <a:prstGeom prst="rect">
            <a:avLst/>
          </a:prstGeom>
          <a:noFill/>
        </p:spPr>
        <p:txBody>
          <a:bodyPr wrap="square" rtlCol="0">
            <a:spAutoFit/>
          </a:bodyPr>
          <a:lstStyle/>
          <a:p>
            <a:pPr algn="ctr"/>
            <a:r>
              <a:rPr lang="en-US" sz="5400" b="1" dirty="0">
                <a:solidFill>
                  <a:schemeClr val="bg1"/>
                </a:solidFill>
                <a:latin typeface="Montserrat SemiBold" pitchFamily="2" charset="77"/>
              </a:rPr>
              <a:t>CSI:</a:t>
            </a:r>
          </a:p>
          <a:p>
            <a:pPr algn="ctr"/>
            <a:r>
              <a:rPr lang="en-US" sz="4800" b="1" dirty="0">
                <a:solidFill>
                  <a:schemeClr val="bg1"/>
                </a:solidFill>
                <a:latin typeface="Montserrat SemiBold" pitchFamily="2" charset="77"/>
              </a:rPr>
              <a:t>CRIME SCENE INVESTIGATION</a:t>
            </a:r>
          </a:p>
        </p:txBody>
      </p:sp>
      <p:pic>
        <p:nvPicPr>
          <p:cNvPr id="5" name="Picture 4">
            <a:extLst>
              <a:ext uri="{FF2B5EF4-FFF2-40B4-BE49-F238E27FC236}">
                <a16:creationId xmlns:a16="http://schemas.microsoft.com/office/drawing/2014/main" id="{2338EB0B-1DD8-2BD3-1258-A72344E4C4A4}"/>
              </a:ext>
            </a:extLst>
          </p:cNvPr>
          <p:cNvPicPr>
            <a:picLocks noChangeAspect="1"/>
          </p:cNvPicPr>
          <p:nvPr/>
        </p:nvPicPr>
        <p:blipFill>
          <a:blip r:embed="rId2"/>
          <a:stretch>
            <a:fillRect/>
          </a:stretch>
        </p:blipFill>
        <p:spPr>
          <a:xfrm>
            <a:off x="0" y="0"/>
            <a:ext cx="7366333" cy="6858000"/>
          </a:xfrm>
          <a:prstGeom prst="rect">
            <a:avLst/>
          </a:prstGeom>
        </p:spPr>
      </p:pic>
      <p:sp>
        <p:nvSpPr>
          <p:cNvPr id="4" name="TextBox 3">
            <a:extLst>
              <a:ext uri="{FF2B5EF4-FFF2-40B4-BE49-F238E27FC236}">
                <a16:creationId xmlns:a16="http://schemas.microsoft.com/office/drawing/2014/main" id="{5DC316E4-E9AF-433E-7512-19B5B825F2D2}"/>
              </a:ext>
            </a:extLst>
          </p:cNvPr>
          <p:cNvSpPr txBox="1"/>
          <p:nvPr/>
        </p:nvSpPr>
        <p:spPr>
          <a:xfrm>
            <a:off x="7730490" y="3118765"/>
            <a:ext cx="4215097" cy="1754326"/>
          </a:xfrm>
          <a:prstGeom prst="rect">
            <a:avLst/>
          </a:prstGeom>
          <a:noFill/>
        </p:spPr>
        <p:txBody>
          <a:bodyPr wrap="square">
            <a:spAutoFit/>
          </a:bodyPr>
          <a:lstStyle/>
          <a:p>
            <a:pPr marL="742950" indent="-742950">
              <a:buAutoNum type="arabicPeriod"/>
            </a:pPr>
            <a:r>
              <a:rPr lang="en-US" sz="3600" b="1" dirty="0">
                <a:solidFill>
                  <a:schemeClr val="bg1"/>
                </a:solidFill>
                <a:latin typeface="Montserrat ExtraBold" pitchFamily="2" charset="77"/>
              </a:rPr>
              <a:t>Victim</a:t>
            </a:r>
          </a:p>
          <a:p>
            <a:pPr marL="742950" indent="-742950">
              <a:buAutoNum type="arabicPeriod"/>
            </a:pPr>
            <a:r>
              <a:rPr lang="en-US" sz="3600" b="1" dirty="0">
                <a:solidFill>
                  <a:schemeClr val="bg1"/>
                </a:solidFill>
                <a:latin typeface="Montserrat ExtraBold" pitchFamily="2" charset="77"/>
              </a:rPr>
              <a:t>Lawyer</a:t>
            </a:r>
          </a:p>
          <a:p>
            <a:pPr marL="742950" indent="-742950">
              <a:buAutoNum type="arabicPeriod"/>
            </a:pPr>
            <a:r>
              <a:rPr lang="en-US" sz="3600" b="1" dirty="0">
                <a:solidFill>
                  <a:srgbClr val="FAA22C"/>
                </a:solidFill>
                <a:latin typeface="Montserrat ExtraBold" pitchFamily="2" charset="77"/>
              </a:rPr>
              <a:t>Evidence</a:t>
            </a:r>
          </a:p>
        </p:txBody>
      </p:sp>
      <p:pic>
        <p:nvPicPr>
          <p:cNvPr id="11" name="Picture 10">
            <a:extLst>
              <a:ext uri="{FF2B5EF4-FFF2-40B4-BE49-F238E27FC236}">
                <a16:creationId xmlns:a16="http://schemas.microsoft.com/office/drawing/2014/main" id="{E66B4132-ADA2-AA73-B273-E023CF5423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1" b="89941" l="4375" r="94948">
                        <a14:foregroundMark x1="4115" y1="42959" x2="4740" y2="57041"/>
                        <a14:foregroundMark x1="4740" y1="57041" x2="10156" y2="49586"/>
                        <a14:foregroundMark x1="10156" y1="49586" x2="4427" y2="42249"/>
                        <a14:foregroundMark x1="89792" y1="42840" x2="95417" y2="49586"/>
                        <a14:foregroundMark x1="95417" y1="49586" x2="89792" y2="55858"/>
                        <a14:foregroundMark x1="89792" y1="55858" x2="94792" y2="47101"/>
                        <a14:foregroundMark x1="94792" y1="47101" x2="94948" y2="45089"/>
                        <a14:backgroundMark x1="3542" y1="42367" x2="4323" y2="41657"/>
                        <a14:backgroundMark x1="3802" y1="43077" x2="4323" y2="39527"/>
                      </a14:backgroundRemoval>
                    </a14:imgEffect>
                  </a14:imgLayer>
                </a14:imgProps>
              </a:ext>
            </a:extLst>
          </a:blip>
          <a:stretch>
            <a:fillRect/>
          </a:stretch>
        </p:blipFill>
        <p:spPr>
          <a:xfrm rot="20500215">
            <a:off x="-529262" y="2975212"/>
            <a:ext cx="8424854" cy="3703425"/>
          </a:xfrm>
          <a:prstGeom prst="rect">
            <a:avLst/>
          </a:prstGeom>
        </p:spPr>
      </p:pic>
    </p:spTree>
    <p:extLst>
      <p:ext uri="{BB962C8B-B14F-4D97-AF65-F5344CB8AC3E}">
        <p14:creationId xmlns:p14="http://schemas.microsoft.com/office/powerpoint/2010/main" val="415888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F99160-73ED-0A2C-9354-FE20F63162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1C029F-3597-6EBB-7745-F0CAB10518AF}"/>
              </a:ext>
            </a:extLst>
          </p:cNvPr>
          <p:cNvSpPr txBox="1"/>
          <p:nvPr/>
        </p:nvSpPr>
        <p:spPr>
          <a:xfrm>
            <a:off x="6750132" y="421919"/>
            <a:ext cx="5195455" cy="2400657"/>
          </a:xfrm>
          <a:prstGeom prst="rect">
            <a:avLst/>
          </a:prstGeom>
          <a:noFill/>
        </p:spPr>
        <p:txBody>
          <a:bodyPr wrap="square" rtlCol="0">
            <a:spAutoFit/>
          </a:bodyPr>
          <a:lstStyle/>
          <a:p>
            <a:pPr algn="ctr"/>
            <a:r>
              <a:rPr lang="en-US" sz="5400" b="1" dirty="0">
                <a:solidFill>
                  <a:schemeClr val="bg1"/>
                </a:solidFill>
                <a:latin typeface="Montserrat SemiBold" pitchFamily="2" charset="77"/>
              </a:rPr>
              <a:t>CSI:</a:t>
            </a:r>
          </a:p>
          <a:p>
            <a:pPr algn="ctr"/>
            <a:r>
              <a:rPr lang="en-US" sz="4800" b="1" dirty="0">
                <a:solidFill>
                  <a:schemeClr val="bg1"/>
                </a:solidFill>
                <a:latin typeface="Montserrat SemiBold" pitchFamily="2" charset="77"/>
              </a:rPr>
              <a:t>CRIME SCENE INVESTIGATION</a:t>
            </a:r>
          </a:p>
        </p:txBody>
      </p:sp>
      <p:pic>
        <p:nvPicPr>
          <p:cNvPr id="5" name="Picture 4">
            <a:extLst>
              <a:ext uri="{FF2B5EF4-FFF2-40B4-BE49-F238E27FC236}">
                <a16:creationId xmlns:a16="http://schemas.microsoft.com/office/drawing/2014/main" id="{A309211F-101B-7728-EA84-C078377348A1}"/>
              </a:ext>
            </a:extLst>
          </p:cNvPr>
          <p:cNvPicPr>
            <a:picLocks noChangeAspect="1"/>
          </p:cNvPicPr>
          <p:nvPr/>
        </p:nvPicPr>
        <p:blipFill>
          <a:blip r:embed="rId2"/>
          <a:stretch>
            <a:fillRect/>
          </a:stretch>
        </p:blipFill>
        <p:spPr>
          <a:xfrm>
            <a:off x="0" y="0"/>
            <a:ext cx="7366333" cy="6858000"/>
          </a:xfrm>
          <a:prstGeom prst="rect">
            <a:avLst/>
          </a:prstGeom>
        </p:spPr>
      </p:pic>
      <p:sp>
        <p:nvSpPr>
          <p:cNvPr id="4" name="TextBox 3">
            <a:extLst>
              <a:ext uri="{FF2B5EF4-FFF2-40B4-BE49-F238E27FC236}">
                <a16:creationId xmlns:a16="http://schemas.microsoft.com/office/drawing/2014/main" id="{0667B8F3-7E13-DB62-A903-B2C7E23FEBF2}"/>
              </a:ext>
            </a:extLst>
          </p:cNvPr>
          <p:cNvSpPr txBox="1"/>
          <p:nvPr/>
        </p:nvSpPr>
        <p:spPr>
          <a:xfrm>
            <a:off x="7730490" y="3118765"/>
            <a:ext cx="4215097" cy="2308324"/>
          </a:xfrm>
          <a:prstGeom prst="rect">
            <a:avLst/>
          </a:prstGeom>
          <a:noFill/>
        </p:spPr>
        <p:txBody>
          <a:bodyPr wrap="square">
            <a:spAutoFit/>
          </a:bodyPr>
          <a:lstStyle/>
          <a:p>
            <a:pPr marL="742950" indent="-742950">
              <a:buAutoNum type="arabicPeriod"/>
            </a:pPr>
            <a:r>
              <a:rPr lang="en-US" sz="3600" b="1" dirty="0">
                <a:solidFill>
                  <a:schemeClr val="bg1"/>
                </a:solidFill>
                <a:latin typeface="Montserrat ExtraBold" pitchFamily="2" charset="77"/>
              </a:rPr>
              <a:t>Victim</a:t>
            </a:r>
          </a:p>
          <a:p>
            <a:pPr marL="742950" indent="-742950">
              <a:buAutoNum type="arabicPeriod"/>
            </a:pPr>
            <a:r>
              <a:rPr lang="en-US" sz="3600" b="1" dirty="0">
                <a:solidFill>
                  <a:schemeClr val="bg1"/>
                </a:solidFill>
                <a:latin typeface="Montserrat ExtraBold" pitchFamily="2" charset="77"/>
              </a:rPr>
              <a:t>Lawyer</a:t>
            </a:r>
          </a:p>
          <a:p>
            <a:pPr marL="742950" indent="-742950">
              <a:buAutoNum type="arabicPeriod"/>
            </a:pPr>
            <a:r>
              <a:rPr lang="en-US" sz="3600" b="1" dirty="0">
                <a:solidFill>
                  <a:schemeClr val="bg1"/>
                </a:solidFill>
                <a:latin typeface="Montserrat ExtraBold" pitchFamily="2" charset="77"/>
              </a:rPr>
              <a:t>Evidence</a:t>
            </a:r>
          </a:p>
          <a:p>
            <a:pPr marL="742950" indent="-742950">
              <a:buAutoNum type="arabicPeriod"/>
            </a:pPr>
            <a:r>
              <a:rPr lang="en-US" sz="3600" b="1" dirty="0">
                <a:solidFill>
                  <a:srgbClr val="FAA22C"/>
                </a:solidFill>
                <a:latin typeface="Montserrat ExtraBold" pitchFamily="2" charset="77"/>
              </a:rPr>
              <a:t>Location</a:t>
            </a:r>
          </a:p>
        </p:txBody>
      </p:sp>
      <p:pic>
        <p:nvPicPr>
          <p:cNvPr id="11" name="Picture 10">
            <a:extLst>
              <a:ext uri="{FF2B5EF4-FFF2-40B4-BE49-F238E27FC236}">
                <a16:creationId xmlns:a16="http://schemas.microsoft.com/office/drawing/2014/main" id="{A36CD5A1-13B6-BE56-331F-05812E48C5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1" b="89941" l="4375" r="94948">
                        <a14:foregroundMark x1="4115" y1="42959" x2="4740" y2="57041"/>
                        <a14:foregroundMark x1="4740" y1="57041" x2="10156" y2="49586"/>
                        <a14:foregroundMark x1="10156" y1="49586" x2="4427" y2="42249"/>
                        <a14:foregroundMark x1="89792" y1="42840" x2="95417" y2="49586"/>
                        <a14:foregroundMark x1="95417" y1="49586" x2="89792" y2="55858"/>
                        <a14:foregroundMark x1="89792" y1="55858" x2="94792" y2="47101"/>
                        <a14:foregroundMark x1="94792" y1="47101" x2="94948" y2="45089"/>
                        <a14:backgroundMark x1="3542" y1="42367" x2="4323" y2="41657"/>
                        <a14:backgroundMark x1="3802" y1="43077" x2="4323" y2="39527"/>
                      </a14:backgroundRemoval>
                    </a14:imgEffect>
                  </a14:imgLayer>
                </a14:imgProps>
              </a:ext>
            </a:extLst>
          </a:blip>
          <a:stretch>
            <a:fillRect/>
          </a:stretch>
        </p:blipFill>
        <p:spPr>
          <a:xfrm rot="20500215">
            <a:off x="-529262" y="2975212"/>
            <a:ext cx="8424854" cy="3703425"/>
          </a:xfrm>
          <a:prstGeom prst="rect">
            <a:avLst/>
          </a:prstGeom>
        </p:spPr>
      </p:pic>
    </p:spTree>
    <p:extLst>
      <p:ext uri="{BB962C8B-B14F-4D97-AF65-F5344CB8AC3E}">
        <p14:creationId xmlns:p14="http://schemas.microsoft.com/office/powerpoint/2010/main" val="672911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2597</TotalTime>
  <Words>343</Words>
  <Application>Microsoft Macintosh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Montserrat SemiBold</vt:lpstr>
      <vt:lpstr>Montserrat ExtraBold</vt:lpstr>
      <vt:lpstr>Aptos Display</vt:lpstr>
      <vt:lpstr>Montserrat Black</vt:lpstr>
      <vt:lpstr>Aptos</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Shannon Baker</dc:creator>
  <cp:lastModifiedBy>Shannon Baker</cp:lastModifiedBy>
  <cp:revision>7</cp:revision>
  <dcterms:created xsi:type="dcterms:W3CDTF">2025-09-24T17:41:32Z</dcterms:created>
  <dcterms:modified xsi:type="dcterms:W3CDTF">2025-10-09T23:43:44Z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f61a11c-2183-40cc-b744-f3395dc99cea_Enabled">
    <vt:lpwstr>true</vt:lpwstr>
  </property>
  <property fmtid="{D5CDD505-2E9C-101B-9397-08002B2CF9AE}" pid="3" name="MSIP_Label_ef61a11c-2183-40cc-b744-f3395dc99cea_SetDate">
    <vt:lpwstr>2025-09-24T18:44:47Z</vt:lpwstr>
  </property>
  <property fmtid="{D5CDD505-2E9C-101B-9397-08002B2CF9AE}" pid="4" name="MSIP_Label_ef61a11c-2183-40cc-b744-f3395dc99cea_Method">
    <vt:lpwstr>Standard</vt:lpwstr>
  </property>
  <property fmtid="{D5CDD505-2E9C-101B-9397-08002B2CF9AE}" pid="5" name="MSIP_Label_ef61a11c-2183-40cc-b744-f3395dc99cea_Name">
    <vt:lpwstr>General Label</vt:lpwstr>
  </property>
  <property fmtid="{D5CDD505-2E9C-101B-9397-08002B2CF9AE}" pid="6" name="MSIP_Label_ef61a11c-2183-40cc-b744-f3395dc99cea_SiteId">
    <vt:lpwstr>1e438427-c40d-455f-9834-c81f82380d58</vt:lpwstr>
  </property>
  <property fmtid="{D5CDD505-2E9C-101B-9397-08002B2CF9AE}" pid="7" name="MSIP_Label_ef61a11c-2183-40cc-b744-f3395dc99cea_ActionId">
    <vt:lpwstr>5fa5a9a4-8ec6-4b8a-9e18-a73db83c9f2f</vt:lpwstr>
  </property>
  <property fmtid="{D5CDD505-2E9C-101B-9397-08002B2CF9AE}" pid="8" name="MSIP_Label_ef61a11c-2183-40cc-b744-f3395dc99cea_ContentBits">
    <vt:lpwstr>0</vt:lpwstr>
  </property>
  <property fmtid="{D5CDD505-2E9C-101B-9397-08002B2CF9AE}" pid="9" name="MSIP_Label_ef61a11c-2183-40cc-b744-f3395dc99cea_Tag">
    <vt:lpwstr>50, 3, 0, 1</vt:lpwstr>
  </property>
</Properties>
</file>