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1" r:id="rId1"/>
    <p:sldMasterId id="2147483674" r:id="rId2"/>
    <p:sldMasterId id="2147483687" r:id="rId3"/>
    <p:sldMasterId id="2147483699" r:id="rId4"/>
    <p:sldMasterId id="2147483711" r:id="rId5"/>
  </p:sldMasterIdLst>
  <p:sldIdLst>
    <p:sldId id="257" r:id="rId6"/>
    <p:sldId id="258" r:id="rId7"/>
    <p:sldId id="473" r:id="rId8"/>
    <p:sldId id="259" r:id="rId9"/>
    <p:sldId id="474" r:id="rId10"/>
    <p:sldId id="475" r:id="rId11"/>
    <p:sldId id="476" r:id="rId12"/>
    <p:sldId id="477" r:id="rId13"/>
    <p:sldId id="478" r:id="rId14"/>
    <p:sldId id="479" r:id="rId15"/>
    <p:sldId id="467" r:id="rId16"/>
    <p:sldId id="480" r:id="rId17"/>
    <p:sldId id="481" r:id="rId18"/>
    <p:sldId id="482" r:id="rId19"/>
    <p:sldId id="484" r:id="rId20"/>
    <p:sldId id="452" r:id="rId21"/>
    <p:sldId id="510" r:id="rId22"/>
    <p:sldId id="485" r:id="rId23"/>
    <p:sldId id="486" r:id="rId24"/>
    <p:sldId id="488" r:id="rId25"/>
    <p:sldId id="489" r:id="rId26"/>
    <p:sldId id="490" r:id="rId27"/>
    <p:sldId id="491" r:id="rId28"/>
    <p:sldId id="492" r:id="rId29"/>
    <p:sldId id="493" r:id="rId30"/>
    <p:sldId id="494" r:id="rId31"/>
    <p:sldId id="495" r:id="rId32"/>
    <p:sldId id="496" r:id="rId33"/>
    <p:sldId id="497" r:id="rId34"/>
    <p:sldId id="498" r:id="rId35"/>
    <p:sldId id="499" r:id="rId36"/>
    <p:sldId id="500" r:id="rId37"/>
    <p:sldId id="501" r:id="rId38"/>
    <p:sldId id="502" r:id="rId39"/>
    <p:sldId id="504" r:id="rId40"/>
    <p:sldId id="505" r:id="rId41"/>
    <p:sldId id="503" r:id="rId42"/>
    <p:sldId id="506" r:id="rId43"/>
    <p:sldId id="511" r:id="rId44"/>
    <p:sldId id="507" r:id="rId45"/>
    <p:sldId id="512" r:id="rId46"/>
    <p:sldId id="508" r:id="rId47"/>
    <p:sldId id="509" r:id="rId48"/>
  </p:sldIdLst>
  <p:sldSz cx="9144000" cy="5143500" type="screen16x9"/>
  <p:notesSz cx="6858000" cy="9144000"/>
  <p:embeddedFontLst>
    <p:embeddedFont>
      <p:font typeface="Ballpen" panose="02000600000000000000" pitchFamily="2" charset="0"/>
      <p:regular r:id="rId49"/>
    </p:embeddedFont>
    <p:embeddedFont>
      <p:font typeface="Bellasic" panose="02000507000000020003" pitchFamily="2" charset="0"/>
      <p:regular r:id="rId50"/>
    </p:embeddedFont>
    <p:embeddedFont>
      <p:font typeface="Lato Black" panose="020F0502020204030203" pitchFamily="34" charset="0"/>
      <p:bold r:id="rId51"/>
      <p:italic r:id="rId52"/>
      <p:boldItalic r:id="rId53"/>
    </p:embeddedFont>
    <p:embeddedFont>
      <p:font typeface="Lato Heavy" panose="020F0502020204030203" pitchFamily="34" charset="0"/>
      <p:bold r:id="rId54"/>
      <p:italic r:id="rId55"/>
      <p:boldItalic r:id="rId56"/>
    </p:embeddedFont>
    <p:embeddedFont>
      <p:font typeface="Lato Medium" panose="020F0502020204030203" pitchFamily="34" charset="0"/>
      <p:regular r:id="rId57"/>
      <p:italic r:id="rId58"/>
    </p:embeddedFont>
    <p:embeddedFont>
      <p:font typeface="Lato Semibold" panose="020F0502020204030203" pitchFamily="34" charset="0"/>
      <p:regular r:id="rId59"/>
      <p:bold r:id="rId60"/>
      <p:italic r:id="rId61"/>
      <p:boldItalic r:id="rId62"/>
    </p:embeddedFont>
    <p:embeddedFont>
      <p:font typeface="Montserrat" pitchFamily="2" charset="77"/>
      <p:regular r:id="rId63"/>
      <p:bold r:id="rId64"/>
      <p:italic r:id="rId65"/>
      <p:boldItalic r:id="rId66"/>
    </p:embeddedFont>
    <p:embeddedFont>
      <p:font typeface="Montserrat Black" pitchFamily="2" charset="77"/>
      <p:bold r:id="rId67"/>
      <p:italic r:id="rId68"/>
      <p:boldItalic r:id="rId69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1AD"/>
    <a:srgbClr val="FAA2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2"/>
    <p:restoredTop sz="94694"/>
  </p:normalViewPr>
  <p:slideViewPr>
    <p:cSldViewPr snapToGrid="0">
      <p:cViewPr varScale="1">
        <p:scale>
          <a:sx n="130" d="100"/>
          <a:sy n="130" d="100"/>
        </p:scale>
        <p:origin x="208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3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8" Type="http://schemas.openxmlformats.org/officeDocument/2006/relationships/slide" Target="slides/slide3.xml"/><Relationship Id="rId51" Type="http://schemas.openxmlformats.org/officeDocument/2006/relationships/font" Target="fonts/font3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2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727A1-C464-5335-C59A-EE50A6D27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A838AA-C5C3-D7CD-8CBB-D9DF5A6F1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391C7-D796-E2C5-B0DC-60B3CAB38B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1A56A-5DBA-EC0B-E52A-D59A0A2F7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A2963-AB79-A8B0-6450-E50088F7E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9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52FF-A212-1C2E-D9C4-49BB3BC56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5D9618-8403-8425-7191-498C1409DF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92A8C-A289-B264-707F-D50AE1B5B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352B57-50D7-6B34-907A-2B6B3A7373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C5D71B-057F-B463-B8E4-CEB9B19E4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41CFC-7000-2119-6F84-E3D8467D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C969F-D616-7B00-DEBD-72372A441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1D00E0-0E29-FDE2-E9EB-3605477C2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F9D23-B9FD-DE52-7F85-AB1B2B9D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AE785-3BD8-E130-DDA8-1AEFF5046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82FA6-D7D6-81FF-8AE7-8E86D289C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60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B7E2FD-AA11-D221-CB45-D9CCC27994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6BA5A5-A373-6758-FBBA-E961E127E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82538-758F-38F5-65CE-A4D2871AA0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0EE1C-5020-AE66-20BE-B6D87B522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1E271-CE02-FAA0-593B-08E796CD5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40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727A1-C464-5335-C59A-EE50A6D27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A838AA-C5C3-D7CD-8CBB-D9DF5A6F1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391C7-D796-E2C5-B0DC-60B3CAB38B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1A56A-5DBA-EC0B-E52A-D59A0A2F7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A2963-AB79-A8B0-6450-E50088F7E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77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2F7B2-63D3-6CBF-7DAC-B4F1B30D5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9A94F-3623-2AD3-1F7B-A5883B8E0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F4BAB-7784-506B-22E6-7F0300D4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611F1-39CF-301F-1E39-976AD5FDC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965F4-63ED-A89D-CB4F-213EFC7F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72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84728-8847-F2D3-B445-931ED8BFD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D212C-CE65-BFD9-6A8B-CCA69F1C3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15ACD-6790-0F03-CEF6-24DD04B0B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9EEE3-A9E0-07B8-0CC7-31CB3DF8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E3BCC-A502-2172-4159-A5909BBB1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01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3E5D-7D44-7FDF-3CBA-59B04BAC9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047D5-18B8-0D47-D93C-EBA21F8C9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F9CA3D-28AE-A355-DCE3-7F7F51391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C7711-56FF-3246-5142-E3E5A406B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D1DBE-B1EF-049C-1631-0F155FB8B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C3993-1DC3-BDF0-6983-9CA533414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18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6CC88-8493-E1C3-5130-88E6C568E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054E-1474-5DDA-52FE-8A5708DFF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51A89-35DE-EA10-FC3E-CCF6332FE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B2DBA-7D23-CDB8-43F0-D98CA574F5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A92538-A910-547B-3CF6-589E2448E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900614-A80D-7880-7779-D828754949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ECA5C-2BE8-DFA1-4CB3-49014493E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257FDB-3E55-3BC7-D209-AD5EF02DD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45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586B0-D094-DF66-C053-46B33377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214D04-9BDC-EBFA-6896-71F6B284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1EA9EA-66A3-7EA9-C882-E400D182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10EF3-A379-51C7-B99A-9187FEA59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09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195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2F7B2-63D3-6CBF-7DAC-B4F1B30D5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9A94F-3623-2AD3-1F7B-A5883B8E0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F4BAB-7784-506B-22E6-7F0300D4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611F1-39CF-301F-1E39-976AD5FDC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965F4-63ED-A89D-CB4F-213EFC7F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79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565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C554-DB5A-42C3-8342-0F58A3B51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A99B5-60A3-A2B0-FE6C-857C1C08F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8EAC3-908A-A6C3-94F2-425A5C5D8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F7E556-D552-4D83-1298-02CDEC16A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29547-D564-3B81-CEB5-73D1E016C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AC951-5CED-E8C1-6772-210E2F4B7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46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52FF-A212-1C2E-D9C4-49BB3BC56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5D9618-8403-8425-7191-498C1409DF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92A8C-A289-B264-707F-D50AE1B5B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352B57-50D7-6B34-907A-2B6B3A7373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C5D71B-057F-B463-B8E4-CEB9B19E4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41CFC-7000-2119-6F84-E3D8467D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983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C969F-D616-7B00-DEBD-72372A441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1D00E0-0E29-FDE2-E9EB-3605477C2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F9D23-B9FD-DE52-7F85-AB1B2B9D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AE785-3BD8-E130-DDA8-1AEFF5046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82FA6-D7D6-81FF-8AE7-8E86D289C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9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B7E2FD-AA11-D221-CB45-D9CCC27994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6BA5A5-A373-6758-FBBA-E961E127E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82538-758F-38F5-65CE-A4D2871AA0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0EE1C-5020-AE66-20BE-B6D87B522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1E271-CE02-FAA0-593B-08E796CD5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96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79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45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41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51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84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84728-8847-F2D3-B445-931ED8BFD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D212C-CE65-BFD9-6A8B-CCA69F1C3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15ACD-6790-0F03-CEF6-24DD04B0B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9EEE3-A9E0-07B8-0CC7-31CB3DF8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E3BCC-A502-2172-4159-A5909BBB1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48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510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9/29/25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1400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27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88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720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847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200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47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7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3E5D-7D44-7FDF-3CBA-59B04BAC9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047D5-18B8-0D47-D93C-EBA21F8C9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F9CA3D-28AE-A355-DCE3-7F7F51391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C7711-56FF-3246-5142-E3E5A406B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D1DBE-B1EF-049C-1631-0F155FB8B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C3993-1DC3-BDF0-6983-9CA533414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076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02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9/29/25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8533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524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17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250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83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435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174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03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6CC88-8493-E1C3-5130-88E6C568E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054E-1474-5DDA-52FE-8A5708DFF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51A89-35DE-EA10-FC3E-CCF6332FE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B2DBA-7D23-CDB8-43F0-D98CA574F5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A92538-A910-547B-3CF6-589E2448E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900614-A80D-7880-7779-D828754949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ECA5C-2BE8-DFA1-4CB3-49014493E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257FDB-3E55-3BC7-D209-AD5EF02DD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332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349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395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403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9/29/25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3740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821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339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861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13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586B0-D094-DF66-C053-46B33377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214D04-9BDC-EBFA-6896-71F6B284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1EA9EA-66A3-7EA9-C882-E400D182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10EF3-A379-51C7-B99A-9187FEA59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9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135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891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C554-DB5A-42C3-8342-0F58A3B51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A99B5-60A3-A2B0-FE6C-857C1C08F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8EAC3-908A-A6C3-94F2-425A5C5D8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F7E556-D552-4D83-1298-02CDEC16A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226EF72-31F5-BA44-A6FF-6893A5C566B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29547-D564-3B81-CEB5-73D1E016C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AC951-5CED-E8C1-6772-210E2F4B7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FE7301-64A9-634E-ABEA-819A9225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40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12ABB0-AEC1-2514-689A-48284C0DDE3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4C70A5-6C48-BABE-31F0-524F742E50D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75639" y="141193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8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12ABB0-AEC1-2514-689A-48284C0DDE3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382A68-F2A0-58BA-2802-BA4395A78D1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4386" y="1437368"/>
            <a:ext cx="4807158" cy="289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4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52EDF2-5F1F-A941-BB2A-B83117642A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1ABB08-6D7F-74F5-C742-424A8A2D66A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01011" y="0"/>
            <a:ext cx="70674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4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720D1B-2465-2B07-541E-0A3D244767C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7D8B6A-5C0F-A78A-E8C7-B7A52E87681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75639" y="141193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1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0109BA-6528-38D6-3880-90E459885CF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157CD5-ACAA-1AFC-E83C-2855C457471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4386" y="1437368"/>
            <a:ext cx="4807158" cy="289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9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4CCD7-D126-1497-27BF-A729A5A49FCC}"/>
              </a:ext>
            </a:extLst>
          </p:cNvPr>
          <p:cNvSpPr txBox="1"/>
          <p:nvPr/>
        </p:nvSpPr>
        <p:spPr>
          <a:xfrm>
            <a:off x="5164282" y="2114551"/>
            <a:ext cx="4208318" cy="203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625"/>
              </a:lnSpc>
            </a:pPr>
            <a:r>
              <a:rPr lang="en-US" sz="6000" b="1" dirty="0">
                <a:solidFill>
                  <a:schemeClr val="bg1"/>
                </a:solidFill>
                <a:latin typeface="Montserrat Black" pitchFamily="2" charset="77"/>
              </a:rPr>
              <a:t>BOLD MOVE</a:t>
            </a:r>
            <a:endParaRPr lang="en-US" sz="2700" i="1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n-US" sz="900" i="1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i="1" dirty="0">
                <a:solidFill>
                  <a:schemeClr val="bg1"/>
                </a:solidFill>
                <a:latin typeface="Montserrat" pitchFamily="2" charset="77"/>
              </a:rPr>
              <a:t>Dr. Barry Whitworth</a:t>
            </a:r>
          </a:p>
        </p:txBody>
      </p:sp>
    </p:spTree>
    <p:extLst>
      <p:ext uri="{BB962C8B-B14F-4D97-AF65-F5344CB8AC3E}">
        <p14:creationId xmlns:p14="http://schemas.microsoft.com/office/powerpoint/2010/main" val="1647745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CBD87D-CDD2-6036-F93E-63554FEEC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38130" cy="519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7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40A6522-9BB7-85F4-2AB1-12BAE348B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6BACE7-C5D5-D2DD-C8FD-9B718294E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042CCE-49DB-D7BF-23B4-DE5C3DA52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72" y="187221"/>
            <a:ext cx="2821352" cy="25198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429C7D-1C14-C6FF-5D48-DE919B0A327B}"/>
              </a:ext>
            </a:extLst>
          </p:cNvPr>
          <p:cNvSpPr txBox="1"/>
          <p:nvPr/>
        </p:nvSpPr>
        <p:spPr>
          <a:xfrm>
            <a:off x="0" y="289433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BRN RESPONSE AND RELIEF CENTER CAMPAIGN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A53CE5-2DD5-FAEE-DE52-A799339AEE1D}"/>
              </a:ext>
            </a:extLst>
          </p:cNvPr>
          <p:cNvSpPr txBox="1"/>
          <p:nvPr/>
        </p:nvSpPr>
        <p:spPr>
          <a:xfrm>
            <a:off x="1" y="3609742"/>
            <a:ext cx="9143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i="1" dirty="0">
                <a:solidFill>
                  <a:schemeClr val="bg1"/>
                </a:solidFill>
              </a:rPr>
              <a:t>Over $400k raised after May 30 fundraising banquet and other efforts </a:t>
            </a:r>
            <a:endParaRPr lang="en-US" sz="33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4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86CFA-2391-175C-2C78-B9F06BA42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28044" cy="51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03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1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A12455-75E3-0C0C-329A-BA655DDF242E}"/>
              </a:ext>
            </a:extLst>
          </p:cNvPr>
          <p:cNvSpPr/>
          <p:nvPr/>
        </p:nvSpPr>
        <p:spPr>
          <a:xfrm>
            <a:off x="0" y="1563083"/>
            <a:ext cx="9144000" cy="1656223"/>
          </a:xfrm>
          <a:prstGeom prst="rect">
            <a:avLst/>
          </a:prstGeom>
          <a:solidFill>
            <a:srgbClr val="FAA2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2F7E47-848E-6EA9-ABD0-9442EF8C14A7}"/>
              </a:ext>
            </a:extLst>
          </p:cNvPr>
          <p:cNvSpPr txBox="1"/>
          <p:nvPr/>
        </p:nvSpPr>
        <p:spPr>
          <a:xfrm>
            <a:off x="247338" y="1613796"/>
            <a:ext cx="2705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Montserrat Black" pitchFamily="2" charset="77"/>
              </a:rPr>
              <a:t>PITTSBURGH-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Montserrat Black" pitchFamily="2" charset="77"/>
              </a:rPr>
              <a:t>WARREN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Montserrat Black" pitchFamily="2" charset="77"/>
              </a:rPr>
              <a:t>MISSION HOUSE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3C7FAA-D466-CBFC-B498-045D4F57C809}"/>
              </a:ext>
            </a:extLst>
          </p:cNvPr>
          <p:cNvSpPr txBox="1"/>
          <p:nvPr/>
        </p:nvSpPr>
        <p:spPr>
          <a:xfrm>
            <a:off x="419724" y="356284"/>
            <a:ext cx="2360951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4050" dirty="0">
                <a:solidFill>
                  <a:schemeClr val="bg1"/>
                </a:solidFill>
                <a:latin typeface="Ballpen" panose="02000600000000000000" pitchFamily="2" charset="0"/>
              </a:rPr>
              <a:t>We’re so grateful for the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4D277E-1A66-FDB1-6614-6206C0969BEE}"/>
              </a:ext>
            </a:extLst>
          </p:cNvPr>
          <p:cNvSpPr txBox="1"/>
          <p:nvPr/>
        </p:nvSpPr>
        <p:spPr>
          <a:xfrm>
            <a:off x="419724" y="3318637"/>
            <a:ext cx="2360951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4050" dirty="0">
                <a:solidFill>
                  <a:schemeClr val="bg1"/>
                </a:solidFill>
                <a:latin typeface="Ballpen" panose="02000600000000000000" pitchFamily="2" charset="0"/>
              </a:rPr>
              <a:t>renovations by Saluda Baptists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DF60B6-36F6-890E-7198-77557F18C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655" y="277472"/>
            <a:ext cx="5439008" cy="4588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E4E0CF-B712-4A1E-D89D-D546C0D2D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2122">
            <a:off x="3034243" y="1039483"/>
            <a:ext cx="2360951" cy="177071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494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1A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799571-0EC8-FC7F-3E3A-35F6332FF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9A023A-EFCC-04A3-F789-B32E2942B620}"/>
              </a:ext>
            </a:extLst>
          </p:cNvPr>
          <p:cNvSpPr/>
          <p:nvPr/>
        </p:nvSpPr>
        <p:spPr>
          <a:xfrm>
            <a:off x="0" y="1563083"/>
            <a:ext cx="9144000" cy="1656223"/>
          </a:xfrm>
          <a:prstGeom prst="rect">
            <a:avLst/>
          </a:prstGeom>
          <a:solidFill>
            <a:srgbClr val="FAA2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2B8F51-CEF0-75B5-22A6-EF602040CCFE}"/>
              </a:ext>
            </a:extLst>
          </p:cNvPr>
          <p:cNvSpPr txBox="1"/>
          <p:nvPr/>
        </p:nvSpPr>
        <p:spPr>
          <a:xfrm>
            <a:off x="247338" y="1613796"/>
            <a:ext cx="2705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Montserrat Black" pitchFamily="2" charset="77"/>
              </a:rPr>
              <a:t>VOLUNTEER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Montserrat Black" pitchFamily="2" charset="77"/>
              </a:rPr>
              <a:t>MISSION HOUSE IN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Montserrat Black" pitchFamily="2" charset="77"/>
              </a:rPr>
              <a:t>HARRISBURG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9C1BAE-C796-E362-9C5B-B52BF411D661}"/>
              </a:ext>
            </a:extLst>
          </p:cNvPr>
          <p:cNvSpPr txBox="1"/>
          <p:nvPr/>
        </p:nvSpPr>
        <p:spPr>
          <a:xfrm>
            <a:off x="419724" y="356284"/>
            <a:ext cx="2360951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4050" dirty="0">
                <a:solidFill>
                  <a:schemeClr val="bg1"/>
                </a:solidFill>
                <a:latin typeface="Ballpen" panose="02000600000000000000" pitchFamily="2" charset="0"/>
              </a:rPr>
              <a:t>We’re so grateful for the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9A8280-55D0-F79C-CB49-10FBAA312A01}"/>
              </a:ext>
            </a:extLst>
          </p:cNvPr>
          <p:cNvSpPr txBox="1"/>
          <p:nvPr/>
        </p:nvSpPr>
        <p:spPr>
          <a:xfrm>
            <a:off x="419724" y="3318637"/>
            <a:ext cx="2360951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4050" dirty="0">
                <a:solidFill>
                  <a:schemeClr val="bg1"/>
                </a:solidFill>
                <a:latin typeface="Ballpen" panose="02000600000000000000" pitchFamily="2" charset="0"/>
              </a:rPr>
              <a:t>renovations led by Dewey &amp; Kathie Aiken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F0E6E8-66F3-167D-0BC5-CB9C814B70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75" r="-6168"/>
          <a:stretch>
            <a:fillRect/>
          </a:stretch>
        </p:blipFill>
        <p:spPr>
          <a:xfrm>
            <a:off x="3200400" y="608532"/>
            <a:ext cx="6213628" cy="4295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8B3F36-84CC-7CBB-5942-943305F4B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9882">
            <a:off x="6162378" y="245458"/>
            <a:ext cx="2605194" cy="17361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3840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DBECF-8CD0-6E8D-BBC3-5AA4C084A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1A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CAA0DD-64D6-3C6E-76E7-BB6D9C6E1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EA07AF-2F40-3C63-692B-2748DAF2A0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59003" y="212791"/>
            <a:ext cx="8625995" cy="4717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B0A94-2BDE-A15D-2C30-C29E0DCC0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928" y="625288"/>
            <a:ext cx="4665689" cy="3751730"/>
          </a:xfrm>
          <a:ln w="3175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BRN Associate </a:t>
            </a:r>
            <a:br>
              <a:rPr lang="en-US" sz="6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6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Membership</a:t>
            </a:r>
            <a:br>
              <a:rPr lang="en-US" sz="6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6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Rollout</a:t>
            </a:r>
            <a:endParaRPr lang="en-US" sz="36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77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1A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BC307A-09A3-D600-81ED-B4DB01944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710519-7AEC-099A-1AA8-C8F76B370C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59003" y="212791"/>
            <a:ext cx="8625995" cy="4717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2E1195-06D1-68FE-3B34-59C4444DD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184" y="1689286"/>
            <a:ext cx="4665689" cy="1764926"/>
          </a:xfrm>
          <a:ln w="3175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New BRN Non-Profit</a:t>
            </a:r>
            <a:endParaRPr lang="en-US" sz="36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02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1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5A45A-CD1E-9F16-049E-50DA9481E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64136">
            <a:off x="4257207" y="2172370"/>
            <a:ext cx="4418351" cy="2485322"/>
          </a:xfrm>
          <a:prstGeom prst="rect">
            <a:avLst/>
          </a:prstGeom>
          <a:effectLst>
            <a:outerShdw blurRad="50800" dist="132357" dir="2700000" sx="99976" sy="99976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79760A-180C-2F71-0857-214A28081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70" y="1498080"/>
            <a:ext cx="4751882" cy="30747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14A898-D34D-922D-953E-2798F442AECD}"/>
              </a:ext>
            </a:extLst>
          </p:cNvPr>
          <p:cNvSpPr txBox="1"/>
          <p:nvPr/>
        </p:nvSpPr>
        <p:spPr>
          <a:xfrm>
            <a:off x="123669" y="337279"/>
            <a:ext cx="88591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Montserrat Black" pitchFamily="2" charset="77"/>
              </a:rPr>
              <a:t>NEXT LEVEL BLUEPRINT &amp; </a:t>
            </a:r>
          </a:p>
          <a:p>
            <a:pPr algn="ctr"/>
            <a:r>
              <a:rPr lang="en-US" sz="3300" b="1" dirty="0">
                <a:solidFill>
                  <a:schemeClr val="bg1"/>
                </a:solidFill>
                <a:latin typeface="Montserrat Black" pitchFamily="2" charset="77"/>
              </a:rPr>
              <a:t>THE NEXT LEVEL JOURNEY</a:t>
            </a:r>
          </a:p>
        </p:txBody>
      </p:sp>
    </p:spTree>
    <p:extLst>
      <p:ext uri="{BB962C8B-B14F-4D97-AF65-F5344CB8AC3E}">
        <p14:creationId xmlns:p14="http://schemas.microsoft.com/office/powerpoint/2010/main" val="106290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CD1B5A-00D8-5C20-692E-57ED931DB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89A2C6-C137-994C-97AF-4258A6E7B3C5}"/>
              </a:ext>
            </a:extLst>
          </p:cNvPr>
          <p:cNvSpPr txBox="1"/>
          <p:nvPr/>
        </p:nvSpPr>
        <p:spPr>
          <a:xfrm>
            <a:off x="4861723" y="2437280"/>
            <a:ext cx="4208318" cy="1891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750"/>
              </a:lnSpc>
            </a:pPr>
            <a:r>
              <a:rPr lang="en-US" sz="8625" b="1" dirty="0">
                <a:solidFill>
                  <a:schemeClr val="bg1"/>
                </a:solidFill>
                <a:latin typeface="Montserrat Black" pitchFamily="2" charset="77"/>
              </a:rPr>
              <a:t>BOLD MOVE</a:t>
            </a:r>
            <a:endParaRPr lang="en-US" sz="3300" i="1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68941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C3F61F-FCBA-4AAC-820F-9883E68EC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D90680-5970-C710-B435-95FC238DA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260" y="1288473"/>
            <a:ext cx="4583003" cy="323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79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BA1312-8031-A940-50F4-77091E86E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EFB983-2FEB-5C37-EDC8-27AB8F206F13}"/>
              </a:ext>
            </a:extLst>
          </p:cNvPr>
          <p:cNvSpPr txBox="1"/>
          <p:nvPr/>
        </p:nvSpPr>
        <p:spPr>
          <a:xfrm>
            <a:off x="5234269" y="1825439"/>
            <a:ext cx="35197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“Have I not commanded you? Be strong and courageous. Do not be afraid; do not be discouraged, for the Lord your God is with you wherever you go.”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22CDE-73A5-3A5B-2CD2-93C10CE9A430}"/>
              </a:ext>
            </a:extLst>
          </p:cNvPr>
          <p:cNvSpPr txBox="1"/>
          <p:nvPr/>
        </p:nvSpPr>
        <p:spPr>
          <a:xfrm>
            <a:off x="5304866" y="1060998"/>
            <a:ext cx="3449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Black" pitchFamily="2" charset="77"/>
              </a:rPr>
              <a:t>JOSHUA 1:9</a:t>
            </a:r>
          </a:p>
        </p:txBody>
      </p:sp>
    </p:spTree>
    <p:extLst>
      <p:ext uri="{BB962C8B-B14F-4D97-AF65-F5344CB8AC3E}">
        <p14:creationId xmlns:p14="http://schemas.microsoft.com/office/powerpoint/2010/main" val="2193545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FA40BD-FFEB-714B-220C-C13A1B83E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41B265-B663-7E0F-212E-A5FA04D84ADE}"/>
              </a:ext>
            </a:extLst>
          </p:cNvPr>
          <p:cNvSpPr txBox="1"/>
          <p:nvPr/>
        </p:nvSpPr>
        <p:spPr>
          <a:xfrm>
            <a:off x="5304866" y="2745243"/>
            <a:ext cx="3519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“Choose this day whom you will serve… but as for me and my house, we will serve the Lord.”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FF0EDE-DC56-0B82-7644-559C336C1344}"/>
              </a:ext>
            </a:extLst>
          </p:cNvPr>
          <p:cNvSpPr txBox="1"/>
          <p:nvPr/>
        </p:nvSpPr>
        <p:spPr>
          <a:xfrm>
            <a:off x="5304866" y="1980802"/>
            <a:ext cx="3615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Black" pitchFamily="2" charset="77"/>
              </a:rPr>
              <a:t>JOSHUA 24:15</a:t>
            </a:r>
          </a:p>
        </p:txBody>
      </p:sp>
    </p:spTree>
    <p:extLst>
      <p:ext uri="{BB962C8B-B14F-4D97-AF65-F5344CB8AC3E}">
        <p14:creationId xmlns:p14="http://schemas.microsoft.com/office/powerpoint/2010/main" val="1596184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A4EBB4-4631-8DD1-DBB1-3545FAC92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9FFC2E-A802-85B5-9A1B-122B5F930597}"/>
              </a:ext>
            </a:extLst>
          </p:cNvPr>
          <p:cNvSpPr txBox="1"/>
          <p:nvPr/>
        </p:nvSpPr>
        <p:spPr>
          <a:xfrm>
            <a:off x="5368738" y="1516878"/>
            <a:ext cx="36155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Black" pitchFamily="2" charset="77"/>
              </a:rPr>
              <a:t>Bold spiritual movements are always birthed in prayer. </a:t>
            </a:r>
          </a:p>
        </p:txBody>
      </p:sp>
    </p:spTree>
    <p:extLst>
      <p:ext uri="{BB962C8B-B14F-4D97-AF65-F5344CB8AC3E}">
        <p14:creationId xmlns:p14="http://schemas.microsoft.com/office/powerpoint/2010/main" val="1095944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0FB196-F7DF-E3A8-BA49-AD6C384FC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5FF9BD-1A2A-3C24-31F1-0F6D01F4F343}"/>
              </a:ext>
            </a:extLst>
          </p:cNvPr>
          <p:cNvSpPr txBox="1"/>
          <p:nvPr/>
        </p:nvSpPr>
        <p:spPr>
          <a:xfrm>
            <a:off x="3452532" y="1511267"/>
            <a:ext cx="5311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ontserrat Black" pitchFamily="2" charset="77"/>
              </a:rPr>
              <a:t>“Whenever God determines to do a </a:t>
            </a:r>
          </a:p>
          <a:p>
            <a:r>
              <a:rPr lang="en-US" sz="3000" b="1" dirty="0">
                <a:solidFill>
                  <a:schemeClr val="bg1"/>
                </a:solidFill>
                <a:latin typeface="Montserrat Black" pitchFamily="2" charset="77"/>
              </a:rPr>
              <a:t>great work, He first sets His people to pray.”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5DABCE-6BAA-6677-53EA-ADABB47036BE}"/>
              </a:ext>
            </a:extLst>
          </p:cNvPr>
          <p:cNvSpPr txBox="1"/>
          <p:nvPr/>
        </p:nvSpPr>
        <p:spPr>
          <a:xfrm>
            <a:off x="5015753" y="3586282"/>
            <a:ext cx="34256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</a:rPr>
              <a:t>CHARLES SPURGEON</a:t>
            </a:r>
          </a:p>
        </p:txBody>
      </p:sp>
    </p:spTree>
    <p:extLst>
      <p:ext uri="{BB962C8B-B14F-4D97-AF65-F5344CB8AC3E}">
        <p14:creationId xmlns:p14="http://schemas.microsoft.com/office/powerpoint/2010/main" val="1784942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4EEDC7-AC12-7AA7-47A9-60C364A24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9B1192-7C8B-AD32-1FC2-C0166A39C0CD}"/>
              </a:ext>
            </a:extLst>
          </p:cNvPr>
          <p:cNvSpPr txBox="1"/>
          <p:nvPr/>
        </p:nvSpPr>
        <p:spPr>
          <a:xfrm>
            <a:off x="3442448" y="1493069"/>
            <a:ext cx="42319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ontserrat Black" pitchFamily="2" charset="77"/>
              </a:rPr>
              <a:t>Prayer is the launching pad for bold spiritual movement. </a:t>
            </a:r>
          </a:p>
        </p:txBody>
      </p:sp>
    </p:spTree>
    <p:extLst>
      <p:ext uri="{BB962C8B-B14F-4D97-AF65-F5344CB8AC3E}">
        <p14:creationId xmlns:p14="http://schemas.microsoft.com/office/powerpoint/2010/main" val="3553348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1DCDE5-0721-5BBB-9A3B-FDF4CF0C0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E7CA46-89CF-D72C-BB8A-8EE32262BC07}"/>
              </a:ext>
            </a:extLst>
          </p:cNvPr>
          <p:cNvSpPr txBox="1"/>
          <p:nvPr/>
        </p:nvSpPr>
        <p:spPr>
          <a:xfrm>
            <a:off x="3417235" y="1706129"/>
            <a:ext cx="54275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Montserrat Black" pitchFamily="2" charset="77"/>
              </a:rPr>
              <a:t>Bold moves are </a:t>
            </a:r>
          </a:p>
          <a:p>
            <a:r>
              <a:rPr lang="en-US" sz="2700" b="1" dirty="0">
                <a:solidFill>
                  <a:schemeClr val="bg1"/>
                </a:solidFill>
                <a:latin typeface="Montserrat Black" pitchFamily="2" charset="77"/>
              </a:rPr>
              <a:t>not impulsive — they are prayerfully discerned and divinely directed. </a:t>
            </a:r>
          </a:p>
        </p:txBody>
      </p:sp>
    </p:spTree>
    <p:extLst>
      <p:ext uri="{BB962C8B-B14F-4D97-AF65-F5344CB8AC3E}">
        <p14:creationId xmlns:p14="http://schemas.microsoft.com/office/powerpoint/2010/main" val="2929803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AA10D2-A1CE-9E8A-B975-64EC4127D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9880BD-D74E-C325-142D-40B4A55F56EE}"/>
              </a:ext>
            </a:extLst>
          </p:cNvPr>
          <p:cNvSpPr txBox="1"/>
          <p:nvPr/>
        </p:nvSpPr>
        <p:spPr>
          <a:xfrm>
            <a:off x="3437406" y="2018772"/>
            <a:ext cx="490313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Montserrat Black" pitchFamily="2" charset="77"/>
              </a:rPr>
              <a:t>When prayer leads, Scripture shows that boldness always follows. </a:t>
            </a:r>
          </a:p>
        </p:txBody>
      </p:sp>
    </p:spTree>
    <p:extLst>
      <p:ext uri="{BB962C8B-B14F-4D97-AF65-F5344CB8AC3E}">
        <p14:creationId xmlns:p14="http://schemas.microsoft.com/office/powerpoint/2010/main" val="3915704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BEBD17-1AE3-A620-611B-E6EC5B5A6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2EB76-855F-0856-FFC4-0443BC2479AD}"/>
              </a:ext>
            </a:extLst>
          </p:cNvPr>
          <p:cNvSpPr txBox="1"/>
          <p:nvPr/>
        </p:nvSpPr>
        <p:spPr>
          <a:xfrm>
            <a:off x="3479427" y="1775378"/>
            <a:ext cx="455855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chemeClr val="bg1"/>
                </a:solidFill>
                <a:latin typeface="Montserrat Black" pitchFamily="2" charset="77"/>
              </a:rPr>
              <a:t>Only the gospel can </a:t>
            </a:r>
            <a:r>
              <a:rPr lang="en-US" sz="3000" b="1" dirty="0">
                <a:solidFill>
                  <a:schemeClr val="bg1"/>
                </a:solidFill>
                <a:latin typeface="Montserrat Black" pitchFamily="2" charset="77"/>
              </a:rPr>
              <a:t>heal</a:t>
            </a:r>
            <a:r>
              <a:rPr lang="en-US" sz="3300" b="1" dirty="0">
                <a:solidFill>
                  <a:schemeClr val="bg1"/>
                </a:solidFill>
                <a:latin typeface="Montserrat Black" pitchFamily="2" charset="77"/>
              </a:rPr>
              <a:t> what hatred has broken. </a:t>
            </a:r>
          </a:p>
        </p:txBody>
      </p:sp>
    </p:spTree>
    <p:extLst>
      <p:ext uri="{BB962C8B-B14F-4D97-AF65-F5344CB8AC3E}">
        <p14:creationId xmlns:p14="http://schemas.microsoft.com/office/powerpoint/2010/main" val="21790974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2700FF-00BC-F00B-0F10-9EC90C087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6D56C6-5FC7-CCC7-F32F-B86ABA910793}"/>
              </a:ext>
            </a:extLst>
          </p:cNvPr>
          <p:cNvSpPr txBox="1"/>
          <p:nvPr/>
        </p:nvSpPr>
        <p:spPr>
          <a:xfrm>
            <a:off x="3287805" y="2126689"/>
            <a:ext cx="593015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solidFill>
                  <a:schemeClr val="bg1"/>
                </a:solidFill>
                <a:latin typeface="Montserrat Black" pitchFamily="2" charset="77"/>
              </a:rPr>
              <a:t>WE MUST NOT </a:t>
            </a:r>
          </a:p>
          <a:p>
            <a:r>
              <a:rPr lang="en-US" sz="4050" b="1" dirty="0">
                <a:solidFill>
                  <a:schemeClr val="bg1"/>
                </a:solidFill>
                <a:latin typeface="Montserrat Black" pitchFamily="2" charset="77"/>
              </a:rPr>
              <a:t>MISS THIS MOMENT.</a:t>
            </a:r>
          </a:p>
        </p:txBody>
      </p:sp>
    </p:spTree>
    <p:extLst>
      <p:ext uri="{BB962C8B-B14F-4D97-AF65-F5344CB8AC3E}">
        <p14:creationId xmlns:p14="http://schemas.microsoft.com/office/powerpoint/2010/main" val="4226303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E92677-C634-A9D8-9E81-1054D1332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F5EFE1-A1E9-3212-D6F8-8A12A052EA68}"/>
              </a:ext>
            </a:extLst>
          </p:cNvPr>
          <p:cNvSpPr txBox="1"/>
          <p:nvPr/>
        </p:nvSpPr>
        <p:spPr>
          <a:xfrm>
            <a:off x="3462754" y="1613647"/>
            <a:ext cx="39214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Black" pitchFamily="2" charset="77"/>
              </a:rPr>
              <a:t>No prayer, </a:t>
            </a:r>
          </a:p>
          <a:p>
            <a:r>
              <a:rPr lang="en-US" sz="3600" b="1" dirty="0">
                <a:solidFill>
                  <a:schemeClr val="bg1"/>
                </a:solidFill>
                <a:latin typeface="Montserrat Black" pitchFamily="2" charset="77"/>
              </a:rPr>
              <a:t>no movement. No awakening.</a:t>
            </a:r>
          </a:p>
        </p:txBody>
      </p:sp>
    </p:spTree>
    <p:extLst>
      <p:ext uri="{BB962C8B-B14F-4D97-AF65-F5344CB8AC3E}">
        <p14:creationId xmlns:p14="http://schemas.microsoft.com/office/powerpoint/2010/main" val="3697990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AA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C467D9-B911-4676-BC82-9613A1A3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450" b="18477"/>
          <a:stretch>
            <a:fillRect/>
          </a:stretch>
        </p:blipFill>
        <p:spPr>
          <a:xfrm>
            <a:off x="0" y="-91515"/>
            <a:ext cx="9144000" cy="52350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3DA2F9-9314-00CA-2B33-0301F6463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960" y="2445544"/>
            <a:ext cx="4535631" cy="994172"/>
          </a:xfrm>
        </p:spPr>
        <p:txBody>
          <a:bodyPr>
            <a:noAutofit/>
          </a:bodyPr>
          <a:lstStyle/>
          <a:p>
            <a:r>
              <a:rPr lang="en-US" sz="7500" b="1" dirty="0">
                <a:solidFill>
                  <a:schemeClr val="bg1"/>
                </a:solidFill>
                <a:latin typeface="Montserrat Black" pitchFamily="2" charset="77"/>
              </a:rPr>
              <a:t>55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3FA9B7-0046-B571-178D-0C3FB232E844}"/>
              </a:ext>
            </a:extLst>
          </p:cNvPr>
          <p:cNvSpPr txBox="1"/>
          <p:nvPr/>
        </p:nvSpPr>
        <p:spPr>
          <a:xfrm>
            <a:off x="6837099" y="2809836"/>
            <a:ext cx="2306901" cy="210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b="1" dirty="0">
                <a:solidFill>
                  <a:schemeClr val="bg1"/>
                </a:solidFill>
                <a:latin typeface="Montserrat Black" pitchFamily="2" charset="77"/>
              </a:rPr>
              <a:t>MORE THAN HALF A CENTURY OF: </a:t>
            </a:r>
          </a:p>
          <a:p>
            <a:endParaRPr lang="en-US" sz="750" b="1" dirty="0">
              <a:solidFill>
                <a:schemeClr val="bg1"/>
              </a:solidFill>
              <a:latin typeface="Montserrat Black" pitchFamily="2" charset="77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latin typeface="Montserrat Black" pitchFamily="2" charset="77"/>
              </a:rPr>
              <a:t>Kingdom impact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latin typeface="Montserrat Black" pitchFamily="2" charset="77"/>
              </a:rPr>
              <a:t>church servicing &amp; resourcing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latin typeface="Montserrat Black" pitchFamily="2" charset="77"/>
              </a:rPr>
              <a:t>Gospel advancement across PA/SJ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C7955F-E3C9-2E37-43F3-70C2090B97F0}"/>
              </a:ext>
            </a:extLst>
          </p:cNvPr>
          <p:cNvSpPr txBox="1"/>
          <p:nvPr/>
        </p:nvSpPr>
        <p:spPr>
          <a:xfrm>
            <a:off x="213015" y="3001039"/>
            <a:ext cx="23069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71AE"/>
                </a:solidFill>
                <a:latin typeface="Montserrat Black" pitchFamily="2" charset="77"/>
              </a:rPr>
              <a:t>BAPTIST</a:t>
            </a:r>
          </a:p>
          <a:p>
            <a:r>
              <a:rPr lang="en-US" sz="2700" b="1" dirty="0">
                <a:solidFill>
                  <a:srgbClr val="0071AE"/>
                </a:solidFill>
                <a:latin typeface="Montserrat Black" pitchFamily="2" charset="77"/>
              </a:rPr>
              <a:t>RESOURCE NETWORK OF PA/SJ</a:t>
            </a:r>
          </a:p>
        </p:txBody>
      </p:sp>
    </p:spTree>
    <p:extLst>
      <p:ext uri="{BB962C8B-B14F-4D97-AF65-F5344CB8AC3E}">
        <p14:creationId xmlns:p14="http://schemas.microsoft.com/office/powerpoint/2010/main" val="151361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579337-ECA8-C1B6-6E1F-618CE209F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ED5A35-9D3C-31AB-9F93-02E899301606}"/>
              </a:ext>
            </a:extLst>
          </p:cNvPr>
          <p:cNvSpPr txBox="1"/>
          <p:nvPr/>
        </p:nvSpPr>
        <p:spPr>
          <a:xfrm>
            <a:off x="3368489" y="1915225"/>
            <a:ext cx="53772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ontserrat Black" pitchFamily="2" charset="77"/>
              </a:rPr>
              <a:t>The Church must awaken to the urgency of prayer.</a:t>
            </a:r>
          </a:p>
        </p:txBody>
      </p:sp>
    </p:spTree>
    <p:extLst>
      <p:ext uri="{BB962C8B-B14F-4D97-AF65-F5344CB8AC3E}">
        <p14:creationId xmlns:p14="http://schemas.microsoft.com/office/powerpoint/2010/main" val="3098891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7EA917-C132-1751-07BB-216DCBD23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3323B6-ACFF-7E36-019F-4D2D3FEF8DF6}"/>
              </a:ext>
            </a:extLst>
          </p:cNvPr>
          <p:cNvSpPr txBox="1"/>
          <p:nvPr/>
        </p:nvSpPr>
        <p:spPr>
          <a:xfrm>
            <a:off x="3348318" y="1798461"/>
            <a:ext cx="51132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 Black" pitchFamily="2" charset="77"/>
              </a:rPr>
              <a:t>When prayer is </a:t>
            </a:r>
          </a:p>
          <a:p>
            <a:r>
              <a:rPr lang="en-US" sz="2400" b="1" dirty="0">
                <a:solidFill>
                  <a:schemeClr val="bg1"/>
                </a:solidFill>
                <a:latin typeface="Montserrat Black" pitchFamily="2" charset="77"/>
              </a:rPr>
              <a:t>minimized, even unintentionally, we limit our capacity to experience a </a:t>
            </a:r>
          </a:p>
          <a:p>
            <a:r>
              <a:rPr lang="en-US" sz="2400" b="1" dirty="0">
                <a:solidFill>
                  <a:schemeClr val="bg1"/>
                </a:solidFill>
                <a:latin typeface="Montserrat Black" pitchFamily="2" charset="77"/>
              </a:rPr>
              <a:t>               fresh move of God. </a:t>
            </a:r>
          </a:p>
        </p:txBody>
      </p:sp>
    </p:spTree>
    <p:extLst>
      <p:ext uri="{BB962C8B-B14F-4D97-AF65-F5344CB8AC3E}">
        <p14:creationId xmlns:p14="http://schemas.microsoft.com/office/powerpoint/2010/main" val="1605507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209E30-499A-F4E1-196D-57311750C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968141-C7BD-1C5C-A67D-7077AAA8BE52}"/>
              </a:ext>
            </a:extLst>
          </p:cNvPr>
          <p:cNvSpPr txBox="1"/>
          <p:nvPr/>
        </p:nvSpPr>
        <p:spPr>
          <a:xfrm>
            <a:off x="3277721" y="2124213"/>
            <a:ext cx="4932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 Black" pitchFamily="2" charset="77"/>
              </a:rPr>
              <a:t>“But from this day on, the prayer meeting will be the barometer of our church.”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5742EB-61AA-94E2-E67F-48BE32061649}"/>
              </a:ext>
            </a:extLst>
          </p:cNvPr>
          <p:cNvSpPr txBox="1"/>
          <p:nvPr/>
        </p:nvSpPr>
        <p:spPr>
          <a:xfrm>
            <a:off x="5013240" y="3301457"/>
            <a:ext cx="31970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</a:rPr>
              <a:t>JIM CYMBALA</a:t>
            </a:r>
          </a:p>
        </p:txBody>
      </p:sp>
    </p:spTree>
    <p:extLst>
      <p:ext uri="{BB962C8B-B14F-4D97-AF65-F5344CB8AC3E}">
        <p14:creationId xmlns:p14="http://schemas.microsoft.com/office/powerpoint/2010/main" val="4187803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41D13F-89A6-0A90-0E83-F1C815589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22D661-5F4C-6324-26A5-9A21B0202B83}"/>
              </a:ext>
            </a:extLst>
          </p:cNvPr>
          <p:cNvSpPr txBox="1"/>
          <p:nvPr/>
        </p:nvSpPr>
        <p:spPr>
          <a:xfrm>
            <a:off x="5025974" y="2127997"/>
            <a:ext cx="330447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Montserrat Black" pitchFamily="2" charset="77"/>
              </a:rPr>
              <a:t>A call to return to the altar.</a:t>
            </a:r>
          </a:p>
        </p:txBody>
      </p:sp>
    </p:spTree>
    <p:extLst>
      <p:ext uri="{BB962C8B-B14F-4D97-AF65-F5344CB8AC3E}">
        <p14:creationId xmlns:p14="http://schemas.microsoft.com/office/powerpoint/2010/main" val="2946896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25CC96-275C-1452-A8FC-27B12068D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AD5B6C-D9A3-5AE5-1B62-F5D4DBFD9AB8}"/>
              </a:ext>
            </a:extLst>
          </p:cNvPr>
          <p:cNvSpPr txBox="1"/>
          <p:nvPr/>
        </p:nvSpPr>
        <p:spPr>
          <a:xfrm>
            <a:off x="3573690" y="2198594"/>
            <a:ext cx="41719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</a:rPr>
              <a:t>“Return to me, and I will return to you,” says the Lord Almighty.”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CE45E8-6109-CD68-FAB3-E42740EE770A}"/>
              </a:ext>
            </a:extLst>
          </p:cNvPr>
          <p:cNvSpPr txBox="1"/>
          <p:nvPr/>
        </p:nvSpPr>
        <p:spPr>
          <a:xfrm>
            <a:off x="3573691" y="1575347"/>
            <a:ext cx="3304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Black" pitchFamily="2" charset="77"/>
              </a:rPr>
              <a:t>Malachi 3:7</a:t>
            </a:r>
          </a:p>
        </p:txBody>
      </p:sp>
    </p:spTree>
    <p:extLst>
      <p:ext uri="{BB962C8B-B14F-4D97-AF65-F5344CB8AC3E}">
        <p14:creationId xmlns:p14="http://schemas.microsoft.com/office/powerpoint/2010/main" val="1552217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0EF953-634B-9241-364D-006404BAD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F41919-A463-69A8-B318-51C46660E50F}"/>
              </a:ext>
            </a:extLst>
          </p:cNvPr>
          <p:cNvSpPr txBox="1"/>
          <p:nvPr/>
        </p:nvSpPr>
        <p:spPr>
          <a:xfrm>
            <a:off x="3432497" y="1775379"/>
            <a:ext cx="392976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chemeClr val="bg1"/>
                </a:solidFill>
                <a:latin typeface="Montserrat Black" pitchFamily="2" charset="77"/>
              </a:rPr>
              <a:t>The fire doesn’t fall where the altar is empty. </a:t>
            </a:r>
          </a:p>
        </p:txBody>
      </p:sp>
    </p:spTree>
    <p:extLst>
      <p:ext uri="{BB962C8B-B14F-4D97-AF65-F5344CB8AC3E}">
        <p14:creationId xmlns:p14="http://schemas.microsoft.com/office/powerpoint/2010/main" val="3337645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657E49-89BC-A453-1822-029DBC90F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CF93EB-F2A3-936C-9903-E7649B891073}"/>
              </a:ext>
            </a:extLst>
          </p:cNvPr>
          <p:cNvSpPr txBox="1"/>
          <p:nvPr/>
        </p:nvSpPr>
        <p:spPr>
          <a:xfrm>
            <a:off x="3563606" y="1704415"/>
            <a:ext cx="392976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chemeClr val="bg1"/>
                </a:solidFill>
                <a:latin typeface="Montserrat Black" pitchFamily="2" charset="77"/>
              </a:rPr>
              <a:t>God moves when His people cry out. </a:t>
            </a:r>
          </a:p>
        </p:txBody>
      </p:sp>
    </p:spTree>
    <p:extLst>
      <p:ext uri="{BB962C8B-B14F-4D97-AF65-F5344CB8AC3E}">
        <p14:creationId xmlns:p14="http://schemas.microsoft.com/office/powerpoint/2010/main" val="700943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3C1884-BD02-E8A1-4542-D66AFC9BD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86733F-6573-0B36-EDCB-C026611AB1CF}"/>
              </a:ext>
            </a:extLst>
          </p:cNvPr>
          <p:cNvSpPr txBox="1"/>
          <p:nvPr/>
        </p:nvSpPr>
        <p:spPr>
          <a:xfrm>
            <a:off x="3311473" y="2289361"/>
            <a:ext cx="459539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</a:rPr>
              <a:t>“You will seek me and find me when you search for me with all your heart.”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0EB120-0517-3C32-49B1-2ED96B01A582}"/>
              </a:ext>
            </a:extLst>
          </p:cNvPr>
          <p:cNvSpPr txBox="1"/>
          <p:nvPr/>
        </p:nvSpPr>
        <p:spPr>
          <a:xfrm>
            <a:off x="3311473" y="1666114"/>
            <a:ext cx="3818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Black" pitchFamily="2" charset="77"/>
              </a:rPr>
              <a:t>Jeremiah 29:13</a:t>
            </a:r>
          </a:p>
        </p:txBody>
      </p:sp>
    </p:spTree>
    <p:extLst>
      <p:ext uri="{BB962C8B-B14F-4D97-AF65-F5344CB8AC3E}">
        <p14:creationId xmlns:p14="http://schemas.microsoft.com/office/powerpoint/2010/main" val="8647722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31FA28-B68B-D471-4DE4-6A4981CCA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AD0C3D-EEEF-5E6C-2E73-0A827BF0E270}"/>
              </a:ext>
            </a:extLst>
          </p:cNvPr>
          <p:cNvSpPr txBox="1"/>
          <p:nvPr/>
        </p:nvSpPr>
        <p:spPr>
          <a:xfrm>
            <a:off x="3307977" y="1674159"/>
            <a:ext cx="583602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chemeClr val="bg1"/>
                </a:solidFill>
                <a:latin typeface="Montserrat Black" pitchFamily="2" charset="77"/>
              </a:rPr>
              <a:t>Make your next </a:t>
            </a:r>
          </a:p>
          <a:p>
            <a:r>
              <a:rPr lang="en-US" sz="3300" b="1" dirty="0">
                <a:solidFill>
                  <a:schemeClr val="bg1"/>
                </a:solidFill>
                <a:latin typeface="Montserrat Black" pitchFamily="2" charset="77"/>
              </a:rPr>
              <a:t>bold move a commitment to </a:t>
            </a:r>
          </a:p>
          <a:p>
            <a:r>
              <a:rPr lang="en-US" sz="3300" b="1" dirty="0">
                <a:solidFill>
                  <a:schemeClr val="bg1"/>
                </a:solidFill>
                <a:latin typeface="Montserrat Black" pitchFamily="2" charset="77"/>
              </a:rPr>
              <a:t>           deeper, more          </a:t>
            </a:r>
          </a:p>
          <a:p>
            <a:r>
              <a:rPr lang="en-US" sz="3300" b="1" dirty="0">
                <a:solidFill>
                  <a:schemeClr val="bg1"/>
                </a:solidFill>
                <a:latin typeface="Montserrat Black" pitchFamily="2" charset="77"/>
              </a:rPr>
              <a:t>           consistent prayer.</a:t>
            </a:r>
          </a:p>
        </p:txBody>
      </p:sp>
    </p:spTree>
    <p:extLst>
      <p:ext uri="{BB962C8B-B14F-4D97-AF65-F5344CB8AC3E}">
        <p14:creationId xmlns:p14="http://schemas.microsoft.com/office/powerpoint/2010/main" val="3835749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28729C-4011-CED3-697C-CA1C7B34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E81EBA-E51A-81EC-3079-874BE05ABB81}"/>
              </a:ext>
            </a:extLst>
          </p:cNvPr>
          <p:cNvSpPr txBox="1"/>
          <p:nvPr/>
        </p:nvSpPr>
        <p:spPr>
          <a:xfrm>
            <a:off x="3923180" y="1835259"/>
            <a:ext cx="424254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chemeClr val="bg1"/>
                </a:solidFill>
                <a:latin typeface="Montserrat Black" pitchFamily="2" charset="77"/>
              </a:rPr>
              <a:t>It’s time to return to the altar. </a:t>
            </a:r>
          </a:p>
        </p:txBody>
      </p:sp>
    </p:spTree>
    <p:extLst>
      <p:ext uri="{BB962C8B-B14F-4D97-AF65-F5344CB8AC3E}">
        <p14:creationId xmlns:p14="http://schemas.microsoft.com/office/powerpoint/2010/main" val="1420671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FA05C-476B-7B4C-8655-D8E57AC431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711" r="-1" b="26843"/>
          <a:stretch>
            <a:fillRect/>
          </a:stretch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99B547-244E-BBFF-D2F2-26CBD25C6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29" y="1582593"/>
            <a:ext cx="8378742" cy="197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17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403E12-C1CD-2B40-59D3-953C0EF6F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7B194C-B02A-C139-BCEB-7CE74DBC9613}"/>
              </a:ext>
            </a:extLst>
          </p:cNvPr>
          <p:cNvSpPr txBox="1"/>
          <p:nvPr/>
        </p:nvSpPr>
        <p:spPr>
          <a:xfrm>
            <a:off x="3855464" y="1880662"/>
            <a:ext cx="42425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chemeClr val="bg1"/>
                </a:solidFill>
                <a:latin typeface="Montserrat Black" pitchFamily="2" charset="77"/>
              </a:rPr>
              <a:t>It’s time to </a:t>
            </a:r>
          </a:p>
          <a:p>
            <a:r>
              <a:rPr lang="en-US" sz="3300" b="1" dirty="0">
                <a:solidFill>
                  <a:schemeClr val="bg1"/>
                </a:solidFill>
                <a:latin typeface="Montserrat Black" pitchFamily="2" charset="77"/>
              </a:rPr>
              <a:t>fall to our knees and get on our </a:t>
            </a:r>
          </a:p>
          <a:p>
            <a:r>
              <a:rPr lang="en-US" sz="3300" b="1" dirty="0">
                <a:solidFill>
                  <a:schemeClr val="bg1"/>
                </a:solidFill>
                <a:latin typeface="Montserrat Black" pitchFamily="2" charset="77"/>
              </a:rPr>
              <a:t>          faces. </a:t>
            </a:r>
          </a:p>
        </p:txBody>
      </p:sp>
    </p:spTree>
    <p:extLst>
      <p:ext uri="{BB962C8B-B14F-4D97-AF65-F5344CB8AC3E}">
        <p14:creationId xmlns:p14="http://schemas.microsoft.com/office/powerpoint/2010/main" val="30606515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209F05-DBE8-276E-4BB1-9A8CCB598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9B25E4-19D1-032D-7F3C-7272C2594491}"/>
              </a:ext>
            </a:extLst>
          </p:cNvPr>
          <p:cNvSpPr txBox="1"/>
          <p:nvPr/>
        </p:nvSpPr>
        <p:spPr>
          <a:xfrm>
            <a:off x="3343996" y="1734190"/>
            <a:ext cx="547295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chemeClr val="bg1"/>
                </a:solidFill>
                <a:latin typeface="Montserrat Black" pitchFamily="2" charset="77"/>
              </a:rPr>
              <a:t>It’s time to cry </a:t>
            </a:r>
          </a:p>
          <a:p>
            <a:r>
              <a:rPr lang="en-US" sz="3300" b="1" dirty="0">
                <a:solidFill>
                  <a:schemeClr val="bg1"/>
                </a:solidFill>
                <a:latin typeface="Montserrat Black" pitchFamily="2" charset="77"/>
              </a:rPr>
              <a:t>out for revival—not just in our churches,         </a:t>
            </a:r>
          </a:p>
          <a:p>
            <a:r>
              <a:rPr lang="en-US" sz="3300" b="1" dirty="0">
                <a:solidFill>
                  <a:schemeClr val="bg1"/>
                </a:solidFill>
                <a:latin typeface="Montserrat Black" pitchFamily="2" charset="77"/>
              </a:rPr>
              <a:t>           but also in our </a:t>
            </a:r>
          </a:p>
          <a:p>
            <a:r>
              <a:rPr lang="en-US" sz="3300" b="1" dirty="0">
                <a:solidFill>
                  <a:schemeClr val="bg1"/>
                </a:solidFill>
                <a:latin typeface="Montserrat Black" pitchFamily="2" charset="77"/>
              </a:rPr>
              <a:t>              own hearts. </a:t>
            </a:r>
          </a:p>
        </p:txBody>
      </p:sp>
    </p:spTree>
    <p:extLst>
      <p:ext uri="{BB962C8B-B14F-4D97-AF65-F5344CB8AC3E}">
        <p14:creationId xmlns:p14="http://schemas.microsoft.com/office/powerpoint/2010/main" val="932506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2B32F9-EC1C-75BC-DA0E-08C3EACDB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86F400-A93D-0D2C-5D5C-9CFE0487E513}"/>
              </a:ext>
            </a:extLst>
          </p:cNvPr>
          <p:cNvSpPr txBox="1"/>
          <p:nvPr/>
        </p:nvSpPr>
        <p:spPr>
          <a:xfrm>
            <a:off x="4572001" y="1764926"/>
            <a:ext cx="44677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solidFill>
                  <a:schemeClr val="bg1"/>
                </a:solidFill>
                <a:latin typeface="Montserrat Black" pitchFamily="2" charset="77"/>
              </a:rPr>
              <a:t>Let’s pray. Boldly. Fervently. Together. </a:t>
            </a:r>
          </a:p>
        </p:txBody>
      </p:sp>
    </p:spTree>
    <p:extLst>
      <p:ext uri="{BB962C8B-B14F-4D97-AF65-F5344CB8AC3E}">
        <p14:creationId xmlns:p14="http://schemas.microsoft.com/office/powerpoint/2010/main" val="41911992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681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759E27-EB24-41CE-3DE9-A3E085D58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011208-CB1D-D74C-FDE6-95AA40F32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711" r="-1" b="26843"/>
          <a:stretch>
            <a:fillRect/>
          </a:stretch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8F08A9-702B-227F-5084-90A1E9AF11BB}"/>
              </a:ext>
            </a:extLst>
          </p:cNvPr>
          <p:cNvSpPr txBox="1"/>
          <p:nvPr/>
        </p:nvSpPr>
        <p:spPr>
          <a:xfrm>
            <a:off x="4572000" y="999306"/>
            <a:ext cx="41355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“To whom much is given, much is required.”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C6763F-D5DE-30AB-886B-8D6F3C864B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3975"/>
          <a:stretch>
            <a:fillRect/>
          </a:stretch>
        </p:blipFill>
        <p:spPr>
          <a:xfrm>
            <a:off x="529937" y="875132"/>
            <a:ext cx="3740139" cy="339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55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87AE06-B77A-812A-5E85-0885753D2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024914-9F73-8539-F43E-1E13B07D52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711" r="-1" b="26843"/>
          <a:stretch>
            <a:fillRect/>
          </a:stretch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37D7E4-7E1B-178F-AA1C-F4AD05DB8B78}"/>
              </a:ext>
            </a:extLst>
          </p:cNvPr>
          <p:cNvSpPr txBox="1"/>
          <p:nvPr/>
        </p:nvSpPr>
        <p:spPr>
          <a:xfrm>
            <a:off x="4572000" y="999306"/>
            <a:ext cx="41355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“To whom much is given, much is required.”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0843DE-6D8D-1F90-A90D-06760A4FA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3114" y="442882"/>
            <a:ext cx="8010812" cy="4506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99BE59-F8E7-DE1F-AF76-15B5EAC785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3975"/>
          <a:stretch>
            <a:fillRect/>
          </a:stretch>
        </p:blipFill>
        <p:spPr>
          <a:xfrm>
            <a:off x="436418" y="999306"/>
            <a:ext cx="3740139" cy="339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48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516F06-F6F2-7E1F-FEC4-57462C547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B9A26B-5239-FABB-0781-F44BA49174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711" r="-1" b="26843"/>
          <a:stretch>
            <a:fillRect/>
          </a:stretch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812D3B-EB99-80C7-5165-5100397B2B05}"/>
              </a:ext>
            </a:extLst>
          </p:cNvPr>
          <p:cNvSpPr txBox="1"/>
          <p:nvPr/>
        </p:nvSpPr>
        <p:spPr>
          <a:xfrm>
            <a:off x="4572000" y="1103179"/>
            <a:ext cx="41355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Today, we celebrate reaching 35%—a steady 1% increase each year over eight years!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0E9F46-486A-0990-9A36-C3F15D12B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8409" y="427174"/>
            <a:ext cx="8029713" cy="4516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F6A03-F720-B3A8-2D48-81E9DFBD34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3975"/>
          <a:stretch>
            <a:fillRect/>
          </a:stretch>
        </p:blipFill>
        <p:spPr>
          <a:xfrm>
            <a:off x="436418" y="999306"/>
            <a:ext cx="3740139" cy="339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00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E106A5-2428-8E26-B8F1-7A6D6E658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41E79-65CE-0BF9-EA5E-44DAC57AE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711" r="-1" b="26843"/>
          <a:stretch>
            <a:fillRect/>
          </a:stretch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E13D47-B6A2-4295-EE5F-43E0E0C64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8409" y="427174"/>
            <a:ext cx="8029713" cy="4516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292753-01BC-275D-B581-FC91288188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3975"/>
          <a:stretch>
            <a:fillRect/>
          </a:stretch>
        </p:blipFill>
        <p:spPr>
          <a:xfrm>
            <a:off x="436418" y="999306"/>
            <a:ext cx="3740139" cy="3393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0A9DA1-8FBB-E3E2-15C3-D39FEAE6BD71}"/>
              </a:ext>
            </a:extLst>
          </p:cNvPr>
          <p:cNvSpPr txBox="1"/>
          <p:nvPr/>
        </p:nvSpPr>
        <p:spPr>
          <a:xfrm>
            <a:off x="4077997" y="325363"/>
            <a:ext cx="35562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FFFF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CENTENNIAL COOPERATIVE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BFB9E4-F453-03E2-E608-4709FC33A0B3}"/>
              </a:ext>
            </a:extLst>
          </p:cNvPr>
          <p:cNvSpPr txBox="1"/>
          <p:nvPr/>
        </p:nvSpPr>
        <p:spPr>
          <a:xfrm rot="21057269">
            <a:off x="4182790" y="1966851"/>
            <a:ext cx="3805276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950" dirty="0">
                <a:solidFill>
                  <a:srgbClr val="FAA22C"/>
                </a:solidFill>
                <a:latin typeface="Bellasic" panose="02000507000000020003" pitchFamily="2" charset="0"/>
              </a:rPr>
              <a:t>Challenge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6FEEAA-7E05-CB30-747C-31AA54FFA05D}"/>
              </a:ext>
            </a:extLst>
          </p:cNvPr>
          <p:cNvSpPr txBox="1"/>
          <p:nvPr/>
        </p:nvSpPr>
        <p:spPr>
          <a:xfrm>
            <a:off x="4278552" y="3086165"/>
            <a:ext cx="36137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1" dirty="0">
                <a:solidFill>
                  <a:srgbClr val="FFFFFF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Let's celebrate the Cooperative Program's  100 years of impact!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641836-00FC-DEB1-E1E8-B4811D1CF099}"/>
              </a:ext>
            </a:extLst>
          </p:cNvPr>
          <p:cNvSpPr txBox="1"/>
          <p:nvPr/>
        </p:nvSpPr>
        <p:spPr>
          <a:xfrm>
            <a:off x="4278553" y="3859288"/>
            <a:ext cx="27768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500" b="1" dirty="0">
                <a:solidFill>
                  <a:srgbClr val="FFFFFF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Consider adding an extra $100 to your monthly, quarterly, or one-time church gift to the Cooperative Program.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D6146B-916B-6B38-7F95-ACB57408B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3498" y="-195270"/>
            <a:ext cx="2669385" cy="533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20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0559E-CB49-7C1F-2143-F3F597DECF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56" r="15909" b="7856"/>
          <a:stretch>
            <a:fillRect/>
          </a:stretch>
        </p:blipFill>
        <p:spPr>
          <a:xfrm>
            <a:off x="1454728" y="0"/>
            <a:ext cx="7689272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3A11F4-E837-44A1-83CF-FBF270BF6818}"/>
              </a:ext>
            </a:extLst>
          </p:cNvPr>
          <p:cNvSpPr/>
          <p:nvPr/>
        </p:nvSpPr>
        <p:spPr>
          <a:xfrm>
            <a:off x="0" y="0"/>
            <a:ext cx="3823855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3AD13B-6AB4-91BD-6931-5FE08C50B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01" y="0"/>
            <a:ext cx="2844053" cy="1599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ECC9DA-F120-225B-9DF1-331A32DC1E7D}"/>
              </a:ext>
            </a:extLst>
          </p:cNvPr>
          <p:cNvSpPr txBox="1"/>
          <p:nvPr/>
        </p:nvSpPr>
        <p:spPr>
          <a:xfrm>
            <a:off x="252133" y="1684244"/>
            <a:ext cx="3358403" cy="333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50"/>
              </a:lnSpc>
            </a:pPr>
            <a:r>
              <a:rPr lang="en-US" sz="2100" dirty="0">
                <a:solidFill>
                  <a:schemeClr val="bg1"/>
                </a:solidFill>
              </a:rPr>
              <a:t>Completed </a:t>
            </a:r>
            <a:r>
              <a:rPr lang="en-US" sz="2100" b="1" dirty="0">
                <a:solidFill>
                  <a:schemeClr val="bg1"/>
                </a:solidFill>
              </a:rPr>
              <a:t>54</a:t>
            </a:r>
            <a:r>
              <a:rPr lang="en-US" sz="2100" dirty="0">
                <a:solidFill>
                  <a:schemeClr val="bg1"/>
                </a:solidFill>
              </a:rPr>
              <a:t> projects with </a:t>
            </a:r>
            <a:r>
              <a:rPr lang="en-US" sz="2100" b="1" dirty="0">
                <a:solidFill>
                  <a:schemeClr val="bg1"/>
                </a:solidFill>
              </a:rPr>
              <a:t>538</a:t>
            </a:r>
            <a:r>
              <a:rPr lang="en-US" sz="2100" dirty="0">
                <a:solidFill>
                  <a:schemeClr val="bg1"/>
                </a:solidFill>
              </a:rPr>
              <a:t> volunteers, nearly doubling Erie’s turnout and matching Philadelphia’s.</a:t>
            </a:r>
          </a:p>
          <a:p>
            <a:pPr>
              <a:lnSpc>
                <a:spcPts val="2250"/>
              </a:lnSpc>
            </a:pPr>
            <a:endParaRPr lang="en-US" sz="2100" dirty="0">
              <a:solidFill>
                <a:schemeClr val="bg1"/>
              </a:solidFill>
            </a:endParaRPr>
          </a:p>
          <a:p>
            <a:pPr>
              <a:lnSpc>
                <a:spcPts val="2250"/>
              </a:lnSpc>
            </a:pPr>
            <a:r>
              <a:rPr lang="en-US" sz="2100" dirty="0">
                <a:solidFill>
                  <a:schemeClr val="bg1"/>
                </a:solidFill>
              </a:rPr>
              <a:t> These volunteers gave over </a:t>
            </a:r>
            <a:r>
              <a:rPr lang="en-US" sz="2100" b="1" dirty="0">
                <a:solidFill>
                  <a:schemeClr val="bg1"/>
                </a:solidFill>
              </a:rPr>
              <a:t>10,000</a:t>
            </a:r>
            <a:r>
              <a:rPr lang="en-US" sz="2100" dirty="0">
                <a:solidFill>
                  <a:schemeClr val="bg1"/>
                </a:solidFill>
              </a:rPr>
              <a:t> hours of service, reached </a:t>
            </a:r>
            <a:r>
              <a:rPr lang="en-US" sz="2100" b="1" dirty="0">
                <a:solidFill>
                  <a:schemeClr val="bg1"/>
                </a:solidFill>
              </a:rPr>
              <a:t>8,500</a:t>
            </a:r>
            <a:r>
              <a:rPr lang="en-US" sz="2100" dirty="0">
                <a:solidFill>
                  <a:schemeClr val="bg1"/>
                </a:solidFill>
              </a:rPr>
              <a:t> people, and had </a:t>
            </a:r>
            <a:r>
              <a:rPr lang="en-US" sz="2100" b="1" dirty="0">
                <a:solidFill>
                  <a:schemeClr val="bg1"/>
                </a:solidFill>
              </a:rPr>
              <a:t>1,500</a:t>
            </a:r>
            <a:r>
              <a:rPr lang="en-US" sz="2100" dirty="0">
                <a:solidFill>
                  <a:schemeClr val="bg1"/>
                </a:solidFill>
              </a:rPr>
              <a:t> gospel conversations—resulting in </a:t>
            </a:r>
            <a:r>
              <a:rPr lang="en-US" sz="2100" b="1" dirty="0">
                <a:solidFill>
                  <a:schemeClr val="bg1"/>
                </a:solidFill>
              </a:rPr>
              <a:t>35</a:t>
            </a:r>
            <a:r>
              <a:rPr lang="en-US" sz="2100" dirty="0">
                <a:solidFill>
                  <a:schemeClr val="bg1"/>
                </a:solidFill>
              </a:rPr>
              <a:t> decisions for Christ.</a:t>
            </a:r>
          </a:p>
        </p:txBody>
      </p:sp>
    </p:spTree>
    <p:extLst>
      <p:ext uri="{BB962C8B-B14F-4D97-AF65-F5344CB8AC3E}">
        <p14:creationId xmlns:p14="http://schemas.microsoft.com/office/powerpoint/2010/main" val="333553518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554</Words>
  <Application>Microsoft Macintosh PowerPoint</Application>
  <PresentationFormat>On-screen Show (16:9)</PresentationFormat>
  <Paragraphs>81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43</vt:i4>
      </vt:variant>
    </vt:vector>
  </HeadingPairs>
  <TitlesOfParts>
    <vt:vector size="59" baseType="lpstr">
      <vt:lpstr>Aptos</vt:lpstr>
      <vt:lpstr>Montserrat Black</vt:lpstr>
      <vt:lpstr>Arial</vt:lpstr>
      <vt:lpstr>Lato Semibold</vt:lpstr>
      <vt:lpstr>Lato Black</vt:lpstr>
      <vt:lpstr>Lato Heavy</vt:lpstr>
      <vt:lpstr>Bellasic</vt:lpstr>
      <vt:lpstr>Montserrat</vt:lpstr>
      <vt:lpstr>Ballpen</vt:lpstr>
      <vt:lpstr>Lato Medium</vt:lpstr>
      <vt:lpstr>Aptos Display</vt:lpstr>
      <vt:lpstr>1_Office Theme</vt:lpstr>
      <vt:lpstr>2_Office Theme</vt:lpstr>
      <vt:lpstr>Office Theme</vt:lpstr>
      <vt:lpstr>3_Office Theme</vt:lpstr>
      <vt:lpstr>4_Office Theme</vt:lpstr>
      <vt:lpstr>PowerPoint Presentation</vt:lpstr>
      <vt:lpstr>PowerPoint Presentation</vt:lpstr>
      <vt:lpstr>55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BRN Associate  Membership Rollout</vt:lpstr>
      <vt:lpstr>New BRN Non-Profit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Shannon Baker</dc:creator>
  <cp:lastModifiedBy>Shannon Baker</cp:lastModifiedBy>
  <cp:revision>19</cp:revision>
  <dcterms:created xsi:type="dcterms:W3CDTF">2025-09-29T13:43:23Z</dcterms:created>
  <dcterms:modified xsi:type="dcterms:W3CDTF">2025-09-29T19:30:09Z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f61a11c-2183-40cc-b744-f3395dc99cea_Enabled">
    <vt:lpwstr>true</vt:lpwstr>
  </property>
  <property fmtid="{D5CDD505-2E9C-101B-9397-08002B2CF9AE}" pid="3" name="MSIP_Label_ef61a11c-2183-40cc-b744-f3395dc99cea_SetDate">
    <vt:lpwstr>2025-09-29T14:03:37Z</vt:lpwstr>
  </property>
  <property fmtid="{D5CDD505-2E9C-101B-9397-08002B2CF9AE}" pid="4" name="MSIP_Label_ef61a11c-2183-40cc-b744-f3395dc99cea_Method">
    <vt:lpwstr>Standard</vt:lpwstr>
  </property>
  <property fmtid="{D5CDD505-2E9C-101B-9397-08002B2CF9AE}" pid="5" name="MSIP_Label_ef61a11c-2183-40cc-b744-f3395dc99cea_Name">
    <vt:lpwstr>General Label</vt:lpwstr>
  </property>
  <property fmtid="{D5CDD505-2E9C-101B-9397-08002B2CF9AE}" pid="6" name="MSIP_Label_ef61a11c-2183-40cc-b744-f3395dc99cea_SiteId">
    <vt:lpwstr>1e438427-c40d-455f-9834-c81f82380d58</vt:lpwstr>
  </property>
  <property fmtid="{D5CDD505-2E9C-101B-9397-08002B2CF9AE}" pid="7" name="MSIP_Label_ef61a11c-2183-40cc-b744-f3395dc99cea_ActionId">
    <vt:lpwstr>02277298-66eb-4e0e-9cb0-3cd16495d61d</vt:lpwstr>
  </property>
  <property fmtid="{D5CDD505-2E9C-101B-9397-08002B2CF9AE}" pid="8" name="MSIP_Label_ef61a11c-2183-40cc-b744-f3395dc99cea_ContentBits">
    <vt:lpwstr>0</vt:lpwstr>
  </property>
  <property fmtid="{D5CDD505-2E9C-101B-9397-08002B2CF9AE}" pid="9" name="MSIP_Label_ef61a11c-2183-40cc-b744-f3395dc99cea_Tag">
    <vt:lpwstr>50, 3, 0, 1</vt:lpwstr>
  </property>
</Properties>
</file>