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97" r:id="rId3"/>
    <p:sldId id="295" r:id="rId4"/>
    <p:sldId id="260" r:id="rId5"/>
    <p:sldId id="290" r:id="rId6"/>
    <p:sldId id="293" r:id="rId7"/>
    <p:sldId id="292" r:id="rId8"/>
    <p:sldId id="296" r:id="rId9"/>
    <p:sldId id="263" r:id="rId10"/>
    <p:sldId id="288" r:id="rId11"/>
    <p:sldId id="294" r:id="rId12"/>
    <p:sldId id="291" r:id="rId13"/>
    <p:sldId id="267" r:id="rId14"/>
    <p:sldId id="269" r:id="rId15"/>
    <p:sldId id="270" r:id="rId16"/>
    <p:sldId id="29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A7891-E5EF-4490-B10B-1661E20A423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B5F9-7790-456D-B1CA-0503FB1C4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  <a14:imgEffect>
                      <a14:colorTemperature colorTemp="911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D9FE-F343-484B-A940-89D66068042A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47BD-B30F-4944-B33A-326F8522D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905000" y="1066800"/>
            <a:ext cx="6019800" cy="4530536"/>
            <a:chOff x="2057400" y="1066800"/>
            <a:chExt cx="6019800" cy="4530536"/>
          </a:xfrm>
        </p:grpSpPr>
        <p:sp>
          <p:nvSpPr>
            <p:cNvPr id="7" name="TextBox 6"/>
            <p:cNvSpPr txBox="1"/>
            <p:nvPr/>
          </p:nvSpPr>
          <p:spPr>
            <a:xfrm>
              <a:off x="2057400" y="2514600"/>
              <a:ext cx="6019800" cy="16312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CALLING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1066800"/>
              <a:ext cx="1752600" cy="2015936"/>
            </a:xfrm>
            <a:prstGeom prst="rect">
              <a:avLst/>
            </a:prstGeom>
            <a:noFill/>
            <a:effectLst>
              <a:outerShdw blurRad="50800" dist="50800" dir="21540000" sx="1000" sy="1000" algn="ctr" rotWithShape="0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IS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1066800"/>
              <a:ext cx="32766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GOD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81400" y="3581400"/>
              <a:ext cx="33528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ME?</a:t>
              </a:r>
              <a:r>
                <a:rPr lang="en-US" sz="1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6" name="Double Brace 25"/>
          <p:cNvSpPr/>
          <p:nvPr/>
        </p:nvSpPr>
        <p:spPr>
          <a:xfrm>
            <a:off x="914400" y="1066800"/>
            <a:ext cx="7924800" cy="4495800"/>
          </a:xfrm>
          <a:prstGeom prst="bracePair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78486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8" lvl="1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believers are called to serve and grow, few are called to lead.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7763" lvl="2" indent="-233363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5:1-11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-1726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General Call to   </a:t>
            </a:r>
          </a:p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Leadership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8001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8" lvl="1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leadership is more than a job or a career.</a:t>
            </a:r>
          </a:p>
          <a:p>
            <a:pPr marL="744538" lvl="1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lvl="1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roles may change several times over a lifetime.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Specific Call to a </a:t>
            </a:r>
          </a:p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Assignment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64008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experience</a:t>
            </a:r>
          </a:p>
          <a:p>
            <a:pPr marL="287338" indent="-287338"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Reasoned decision</a:t>
            </a:r>
          </a:p>
          <a:p>
            <a:pPr marL="287338" indent="-287338"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Prompting of others</a:t>
            </a:r>
          </a:p>
          <a:p>
            <a:pPr lvl="1"/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8292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Ways God Calls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1"/>
            <a:ext cx="78707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 Examples: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(Burning Bush) Exodus 3:3-4</a:t>
            </a:r>
          </a:p>
          <a:p>
            <a:pPr marL="690563" lvl="1" indent="-233363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(Damascus Road) Acts 1:9</a:t>
            </a:r>
          </a:p>
          <a:p>
            <a:pPr marL="690563" lvl="2" indent="-233363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– (Tax booth) Matthew 9:9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14407"/>
            <a:ext cx="8458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Experience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(Crisis Experience)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560303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 Examples: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Paul’s Macedonian call – Acts 16:6-10</a:t>
            </a:r>
          </a:p>
          <a:p>
            <a:pPr marL="690563" indent="-233363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Paul’s call to Rome – Acts 19:21 and 25:11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14407"/>
            <a:ext cx="77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Reasoned Decision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(Contemplative Process)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69342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 Examples: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 choosing David - 			1 Samuel 16:1-13</a:t>
            </a:r>
          </a:p>
          <a:p>
            <a:pPr marL="690563" lvl="1" indent="-233363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Antioch Missionaries - 		Acts 13:3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14407"/>
            <a:ext cx="7848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Prompting of Others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(Community Initiative)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2013856" y="1066800"/>
            <a:ext cx="6019800" cy="4530536"/>
            <a:chOff x="2166256" y="1066800"/>
            <a:chExt cx="6019800" cy="4530536"/>
          </a:xfrm>
        </p:grpSpPr>
        <p:sp>
          <p:nvSpPr>
            <p:cNvPr id="7" name="TextBox 6"/>
            <p:cNvSpPr txBox="1"/>
            <p:nvPr/>
          </p:nvSpPr>
          <p:spPr>
            <a:xfrm>
              <a:off x="2166256" y="2597884"/>
              <a:ext cx="6019800" cy="16312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CALLING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1066800"/>
              <a:ext cx="1752600" cy="2015936"/>
            </a:xfrm>
            <a:prstGeom prst="rect">
              <a:avLst/>
            </a:prstGeom>
            <a:noFill/>
            <a:effectLst>
              <a:outerShdw blurRad="50800" dist="50800" dir="21540000" sx="1000" sy="1000" algn="ctr" rotWithShape="0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IS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1066800"/>
              <a:ext cx="32766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GOD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81400" y="3581400"/>
              <a:ext cx="33528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ME?</a:t>
              </a:r>
              <a:r>
                <a:rPr lang="en-US" sz="1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6" name="Double Brace 25"/>
          <p:cNvSpPr/>
          <p:nvPr/>
        </p:nvSpPr>
        <p:spPr>
          <a:xfrm>
            <a:off x="914400" y="1066800"/>
            <a:ext cx="7924800" cy="4495800"/>
          </a:xfrm>
          <a:prstGeom prst="bracePair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8288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Unexpected people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Immoral people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Anonymous people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Inconsistent people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God Calls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1" y="1828800"/>
            <a:ext cx="8458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Inner peace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Confirmation by others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Effectiveness in your ministry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Discerning God’s Call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1718268"/>
            <a:ext cx="8763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Satisfaction/joy with your ministry.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Realistic expectations/right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reasons of a life in ministry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leadership.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Discerning God’s Call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3" descr="scan0026.jpg"/>
          <p:cNvPicPr>
            <a:picLocks noChangeAspect="1"/>
          </p:cNvPicPr>
          <p:nvPr/>
        </p:nvPicPr>
        <p:blipFill>
          <a:blip r:embed="rId2" cstate="print"/>
          <a:srcRect l="2280" t="63145" r="62917" b="1305"/>
          <a:stretch>
            <a:fillRect/>
          </a:stretch>
        </p:blipFill>
        <p:spPr>
          <a:xfrm>
            <a:off x="2590800" y="1262063"/>
            <a:ext cx="3657600" cy="5138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God Calls People Like . . 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828800"/>
            <a:ext cx="845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Confidence you are God’s person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for the assignment.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Perseverance to keep going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during the hard times.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Effects of God’s Call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8288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Humility/accountability to God as 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your ultimate authority.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authority to 	represent God. 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Effects of God’s Call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1828800"/>
            <a:ext cx="83058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Makes you accountable to others.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Stretches your thinking.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Enlarges your worldview. 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81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Formal Training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Focuses on the theological and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theoretical foundation for ministry.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Incorporates on-the-job training.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Builds your network for a lifetime.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381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Formal Training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676400"/>
            <a:ext cx="8458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Begins at conversion –  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Ephesians 3:7, 2:8-9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to people, not to places –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Ephesians 3:8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Call to Missions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6764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Involves you in God’s eternal 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purpose – Ephesians 3:11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Requires sacrifice -</a:t>
            </a:r>
          </a:p>
          <a:p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Ephesians 3:13 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Call to Missions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76400"/>
            <a:ext cx="8839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high calling – 						1 Timothy 3:1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character calling –					1 Timothy 3:2-7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810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Call to Pastoral Ministry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6764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family calling –                         	1 Timothy 3:2-4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community calling –                   	1 Timothy 3:7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3810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Call to Pastoral Ministry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2237125"/>
            <a:ext cx="8915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family:</a:t>
            </a:r>
          </a:p>
          <a:p>
            <a:pPr lvl="1"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to go to work with you and </a:t>
            </a:r>
          </a:p>
          <a:p>
            <a:pPr lvl="1"/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see what you do. </a:t>
            </a:r>
          </a:p>
          <a:p>
            <a:pPr lvl="1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Benefits from your flexible work </a:t>
            </a:r>
          </a:p>
          <a:p>
            <a:pPr lvl="1"/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schedule.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Being a  </a:t>
            </a:r>
          </a:p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in the Pastorate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2237125"/>
            <a:ext cx="89154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family:</a:t>
            </a:r>
          </a:p>
          <a:p>
            <a:pPr lvl="1"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to know the best people </a:t>
            </a:r>
          </a:p>
          <a:p>
            <a:pPr lvl="1"/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 earth – church people.</a:t>
            </a:r>
          </a:p>
          <a:p>
            <a:pPr lvl="1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to see God at work – 		up close.</a:t>
            </a:r>
          </a:p>
          <a:p>
            <a:pPr lvl="1"/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0" y="38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Being a  </a:t>
            </a:r>
          </a:p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in the Pastorate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" y="2440779"/>
            <a:ext cx="906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profound impression from God that establishes parameters for your life and can only be altered by a subsequent, superseding impression from God.”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-172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 Call to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Leadership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1447800"/>
            <a:ext cx="8153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0" y="38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Being a  </a:t>
            </a:r>
          </a:p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in the Pastorate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237125"/>
            <a:ext cx="8915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family:</a:t>
            </a:r>
          </a:p>
          <a:p>
            <a:pPr lvl="1">
              <a:buFont typeface="Arial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to know other church leaders.</a:t>
            </a:r>
          </a:p>
          <a:p>
            <a:pPr lvl="1"/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8ECE6-9CB1-192A-15FD-1A80F8A90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6FA05E3-1E50-1E09-71FC-5234B55747D0}"/>
              </a:ext>
            </a:extLst>
          </p:cNvPr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2BDFE3-96E3-D051-F267-25D014972B2D}"/>
                </a:ext>
              </a:extLst>
            </p:cNvPr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BFA86C-18C9-12EF-E011-E2ED3DFC359C}"/>
                </a:ext>
              </a:extLst>
            </p:cNvPr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61C28-40B5-F067-B3CD-AF5A8B36EA47}"/>
              </a:ext>
            </a:extLst>
          </p:cNvPr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6081AA-D044-5295-AF60-8008359761FF}"/>
              </a:ext>
            </a:extLst>
          </p:cNvPr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ED65A463-21E0-37E1-360D-2BCD4ED43FCA}"/>
              </a:ext>
            </a:extLst>
          </p:cNvPr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C3AAC860-E92C-514E-12E2-4E039C3967C5}"/>
              </a:ext>
            </a:extLst>
          </p:cNvPr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B7BBDB01-0F50-0E92-8363-19136B24386A}"/>
              </a:ext>
            </a:extLst>
          </p:cNvPr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1FA74D-CE9A-6C55-F17C-7E30F1948D19}"/>
              </a:ext>
            </a:extLst>
          </p:cNvPr>
          <p:cNvGrpSpPr/>
          <p:nvPr/>
        </p:nvGrpSpPr>
        <p:grpSpPr>
          <a:xfrm>
            <a:off x="1905000" y="1066800"/>
            <a:ext cx="6019800" cy="4530536"/>
            <a:chOff x="2057400" y="1066800"/>
            <a:chExt cx="6019800" cy="45305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610D57-BA2F-F2D5-40C9-32D3715A44E8}"/>
                </a:ext>
              </a:extLst>
            </p:cNvPr>
            <p:cNvSpPr txBox="1"/>
            <p:nvPr/>
          </p:nvSpPr>
          <p:spPr>
            <a:xfrm>
              <a:off x="2057400" y="2514600"/>
              <a:ext cx="6019800" cy="16312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CALLING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06006D-DA2F-8B28-4333-8E830083B177}"/>
                </a:ext>
              </a:extLst>
            </p:cNvPr>
            <p:cNvSpPr txBox="1"/>
            <p:nvPr/>
          </p:nvSpPr>
          <p:spPr>
            <a:xfrm>
              <a:off x="2590800" y="1066800"/>
              <a:ext cx="1752600" cy="2015936"/>
            </a:xfrm>
            <a:prstGeom prst="rect">
              <a:avLst/>
            </a:prstGeom>
            <a:noFill/>
            <a:effectLst>
              <a:outerShdw blurRad="50800" dist="50800" dir="21540000" sx="1000" sy="1000" algn="ctr" rotWithShape="0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IS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8F65F-6372-6421-EFF7-DBCF959CB7EB}"/>
                </a:ext>
              </a:extLst>
            </p:cNvPr>
            <p:cNvSpPr txBox="1"/>
            <p:nvPr/>
          </p:nvSpPr>
          <p:spPr>
            <a:xfrm>
              <a:off x="3962400" y="1066800"/>
              <a:ext cx="32766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GOD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B4084-D276-3FE3-4F88-7F0EA765B735}"/>
                </a:ext>
              </a:extLst>
            </p:cNvPr>
            <p:cNvSpPr txBox="1"/>
            <p:nvPr/>
          </p:nvSpPr>
          <p:spPr>
            <a:xfrm>
              <a:off x="3581400" y="3581400"/>
              <a:ext cx="33528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ME?</a:t>
              </a:r>
              <a:r>
                <a:rPr lang="en-US" sz="1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6" name="Double Brace 25">
            <a:extLst>
              <a:ext uri="{FF2B5EF4-FFF2-40B4-BE49-F238E27FC236}">
                <a16:creationId xmlns:a16="http://schemas.microsoft.com/office/drawing/2014/main" id="{6A8F7C61-C4AD-1413-4F94-54AB688F3EFE}"/>
              </a:ext>
            </a:extLst>
          </p:cNvPr>
          <p:cNvSpPr/>
          <p:nvPr/>
        </p:nvSpPr>
        <p:spPr>
          <a:xfrm>
            <a:off x="914400" y="1066800"/>
            <a:ext cx="7924800" cy="4495800"/>
          </a:xfrm>
          <a:prstGeom prst="bracePair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7BB780CB-AA62-3488-7A60-A08D5F30AC96}"/>
              </a:ext>
            </a:extLst>
          </p:cNvPr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7528B5E-7B36-A71F-3B38-37FD947436E0}"/>
              </a:ext>
            </a:extLst>
          </p:cNvPr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4301A-ABE3-598B-F197-1A00BA88ADF6}"/>
              </a:ext>
            </a:extLst>
          </p:cNvPr>
          <p:cNvSpPr txBox="1"/>
          <p:nvPr/>
        </p:nvSpPr>
        <p:spPr>
          <a:xfrm>
            <a:off x="4280343" y="6139934"/>
            <a:ext cx="1663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www.sbc.net</a:t>
            </a:r>
          </a:p>
        </p:txBody>
      </p:sp>
      <p:pic>
        <p:nvPicPr>
          <p:cNvPr id="9" name="Picture 8" descr="A blue and black circle with a cross in it&#10;&#10;Description automatically generated">
            <a:extLst>
              <a:ext uri="{FF2B5EF4-FFF2-40B4-BE49-F238E27FC236}">
                <a16:creationId xmlns:a16="http://schemas.microsoft.com/office/drawing/2014/main" id="{806857D3-C7FB-5853-D640-19EED05C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88" y="6097314"/>
            <a:ext cx="566655" cy="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2103120"/>
            <a:ext cx="7467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profound impression”</a:t>
            </a:r>
          </a:p>
          <a:p>
            <a:pPr marL="287338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“establishes parameters”</a:t>
            </a:r>
          </a:p>
          <a:p>
            <a:pPr marL="287338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“can only be altered"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-172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 Call to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Leadership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1"/>
            <a:ext cx="80010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universal call to Christian service and growth </a:t>
            </a:r>
          </a:p>
          <a:p>
            <a:pPr marL="287338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general call to ministry leadership</a:t>
            </a:r>
          </a:p>
          <a:p>
            <a:pPr marL="287338" indent="-287338"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specific call to a ministry assignment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-1726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Call  Experiences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90600" y="2514600"/>
            <a:ext cx="8153400" cy="2209800"/>
            <a:chOff x="990600" y="2743200"/>
            <a:chExt cx="8153400" cy="2209800"/>
          </a:xfrm>
        </p:grpSpPr>
        <p:sp>
          <p:nvSpPr>
            <p:cNvPr id="22" name="Double Brace 21"/>
            <p:cNvSpPr/>
            <p:nvPr/>
          </p:nvSpPr>
          <p:spPr>
            <a:xfrm>
              <a:off x="990600" y="2743200"/>
              <a:ext cx="4495800" cy="2209800"/>
            </a:xfrm>
            <a:prstGeom prst="bracePair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248400" y="3886200"/>
              <a:ext cx="2362200" cy="0"/>
            </a:xfrm>
            <a:prstGeom prst="line">
              <a:avLst/>
            </a:prstGeom>
            <a:ln w="444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81800" y="3409146"/>
              <a:ext cx="2362200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General Call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" y="1856363"/>
            <a:ext cx="8153400" cy="2439620"/>
            <a:chOff x="457200" y="1580346"/>
            <a:chExt cx="8153400" cy="2439620"/>
          </a:xfrm>
        </p:grpSpPr>
        <p:grpSp>
          <p:nvGrpSpPr>
            <p:cNvPr id="39" name="Group 38"/>
            <p:cNvGrpSpPr/>
            <p:nvPr/>
          </p:nvGrpSpPr>
          <p:grpSpPr>
            <a:xfrm>
              <a:off x="457200" y="1580346"/>
              <a:ext cx="8153400" cy="2439620"/>
              <a:chOff x="457200" y="1580346"/>
              <a:chExt cx="8153400" cy="24396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2619583"/>
                <a:ext cx="5486400" cy="140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5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LIFE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" y="2543383"/>
                <a:ext cx="5486400" cy="140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5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            )  </a:t>
                </a: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5499100" y="1580346"/>
                <a:ext cx="3111500" cy="1467654"/>
                <a:chOff x="5499100" y="1580346"/>
                <a:chExt cx="3111500" cy="146765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5499100" y="2057400"/>
                  <a:ext cx="825500" cy="990600"/>
                </a:xfrm>
                <a:prstGeom prst="line">
                  <a:avLst/>
                </a:prstGeom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248400" y="1580346"/>
                  <a:ext cx="23622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Universal Call</a:t>
                  </a:r>
                </a:p>
              </p:txBody>
            </p:sp>
          </p:grpSp>
        </p:grpSp>
        <p:cxnSp>
          <p:nvCxnSpPr>
            <p:cNvPr id="47" name="Straight Connector 46"/>
            <p:cNvCxnSpPr/>
            <p:nvPr/>
          </p:nvCxnSpPr>
          <p:spPr>
            <a:xfrm>
              <a:off x="6324600" y="2057400"/>
              <a:ext cx="19812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57200" y="2209800"/>
            <a:ext cx="8305800" cy="2819400"/>
            <a:chOff x="457200" y="2286000"/>
            <a:chExt cx="8305800" cy="2819400"/>
          </a:xfrm>
        </p:grpSpPr>
        <p:sp>
          <p:nvSpPr>
            <p:cNvPr id="23" name="Double Bracket 22"/>
            <p:cNvSpPr/>
            <p:nvPr/>
          </p:nvSpPr>
          <p:spPr>
            <a:xfrm>
              <a:off x="457200" y="2286000"/>
              <a:ext cx="5562600" cy="2819400"/>
            </a:xfrm>
            <a:prstGeom prst="bracketPair">
              <a:avLst/>
            </a:prstGeom>
            <a:ln w="76200">
              <a:solidFill>
                <a:srgbClr val="FFFF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172200" y="4495800"/>
              <a:ext cx="2590800" cy="533400"/>
              <a:chOff x="6172200" y="4495800"/>
              <a:chExt cx="2590800" cy="5334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6172200" y="5029200"/>
                <a:ext cx="2438400" cy="0"/>
              </a:xfrm>
              <a:prstGeom prst="line">
                <a:avLst/>
              </a:prstGeom>
              <a:ln w="444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6781800" y="4495800"/>
                <a:ext cx="1981200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Specific Call</a:t>
                </a: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6200" y="-1726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Call  Experiences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73152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“call” used this way in the Bible:</a:t>
            </a:r>
          </a:p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lvl="1" indent="-287338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4:1-3</a:t>
            </a:r>
          </a:p>
          <a:p>
            <a:pPr marL="744538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lvl="1" indent="-287338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1:15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-1726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Universal Call to Christian Service and Growth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3120"/>
            <a:ext cx="79248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with your conversion</a:t>
            </a:r>
          </a:p>
          <a:p>
            <a:pPr marL="287338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 to every Christian</a:t>
            </a:r>
          </a:p>
          <a:p>
            <a:pPr marL="287338" indent="-287338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expressed through any honorable vocation</a:t>
            </a:r>
          </a:p>
          <a:p>
            <a:pPr>
              <a:buFont typeface="Arial" pitchFamily="34" charset="0"/>
              <a:buChar char="•"/>
            </a:pP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" y="-1726"/>
            <a:ext cx="8506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Universal Call to Christian Service and Growth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3810000"/>
            <a:ext cx="2133600" cy="3048000"/>
            <a:chOff x="457201" y="3581400"/>
            <a:chExt cx="1676400" cy="2590800"/>
          </a:xfrm>
          <a:solidFill>
            <a:schemeClr val="tx1">
              <a:alpha val="23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1073020" y="3581400"/>
              <a:ext cx="376335" cy="25908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25400" dir="13500000" sy="23000" kx="1200000" algn="br" rotWithShape="0">
                <a:prstClr val="black">
                  <a:alpha val="2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75841" y="3928820"/>
              <a:ext cx="439119" cy="1676400"/>
            </a:xfrm>
            <a:prstGeom prst="rect">
              <a:avLst/>
            </a:prstGeom>
            <a:grpFill/>
            <a:ln>
              <a:noFill/>
            </a:ln>
            <a:effectLst>
              <a:outerShdw blurRad="76200" dist="952500" dir="7200000" sy="23000" kx="1200000" algn="br" rotWithShape="0">
                <a:prstClr val="black">
                  <a:alpha val="26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812830" y="0"/>
            <a:ext cx="769776" cy="52578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>
            <a:outerShdw blurRad="76200" dist="254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0" y="304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0" y="5105400"/>
            <a:ext cx="16002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6324600" y="3733800"/>
            <a:ext cx="28194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0" y="3810000"/>
            <a:ext cx="2133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2514600" cy="1447800"/>
          </a:xfrm>
          <a:prstGeom prst="rightArrow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6781800" y="5410200"/>
            <a:ext cx="2362200" cy="14478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599" y="2102346"/>
            <a:ext cx="792480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Confusing titles: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time Christian service</a:t>
            </a:r>
          </a:p>
          <a:p>
            <a:pPr marL="690563" lvl="1" indent="-233363"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Vocational Christian service</a:t>
            </a:r>
          </a:p>
          <a:p>
            <a:pPr marL="690563" lvl="1" indent="-233363"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serve the Lord full-time</a:t>
            </a:r>
          </a:p>
          <a:p>
            <a:pPr marL="690563" lvl="1" indent="-233363"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lvl="1" indent="-233363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preach</a:t>
            </a:r>
          </a:p>
          <a:p>
            <a:pPr lvl="1">
              <a:buFont typeface="Arial" charset="0"/>
              <a:buChar char="•"/>
            </a:pP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charset="0"/>
              <a:buChar char="•"/>
            </a:pP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-1726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General Call to   </a:t>
            </a:r>
          </a:p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Leadership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752600"/>
            <a:ext cx="7315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40" t="-1897" r="85852" b="-27392"/>
          <a:stretch/>
        </p:blipFill>
        <p:spPr>
          <a:xfrm>
            <a:off x="6459110" y="6275856"/>
            <a:ext cx="2402206" cy="40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20808</TotalTime>
  <Words>718</Words>
  <Application>Microsoft Office PowerPoint</Application>
  <PresentationFormat>On-screen Show (4:3)</PresentationFormat>
  <Paragraphs>205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deannecarter</dc:creator>
  <cp:lastModifiedBy>Sharon Robinson</cp:lastModifiedBy>
  <cp:revision>1043</cp:revision>
  <dcterms:created xsi:type="dcterms:W3CDTF">2011-01-07T15:44:03Z</dcterms:created>
  <dcterms:modified xsi:type="dcterms:W3CDTF">2025-09-15T14:48:51Z</dcterms:modified>
</cp:coreProperties>
</file>